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80" r:id="rId5"/>
    <p:sldId id="261" r:id="rId6"/>
    <p:sldId id="262" r:id="rId7"/>
    <p:sldId id="258" r:id="rId8"/>
    <p:sldId id="259" r:id="rId9"/>
    <p:sldId id="266" r:id="rId10"/>
    <p:sldId id="312" r:id="rId11"/>
    <p:sldId id="313" r:id="rId12"/>
    <p:sldId id="315" r:id="rId13"/>
    <p:sldId id="317" r:id="rId14"/>
    <p:sldId id="318" r:id="rId15"/>
    <p:sldId id="268" r:id="rId16"/>
    <p:sldId id="284" r:id="rId17"/>
    <p:sldId id="286" r:id="rId18"/>
    <p:sldId id="270" r:id="rId19"/>
    <p:sldId id="276" r:id="rId20"/>
  </p:sldIdLst>
  <p:sldSz cx="10693400" cy="75565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97729">
      <a:defRPr>
        <a:latin typeface="Calibri"/>
        <a:ea typeface="Calibri"/>
        <a:cs typeface="Calibri"/>
        <a:sym typeface="Calibri"/>
      </a:defRPr>
    </a:lvl2pPr>
    <a:lvl3pPr indent="995459">
      <a:defRPr>
        <a:latin typeface="Calibri"/>
        <a:ea typeface="Calibri"/>
        <a:cs typeface="Calibri"/>
        <a:sym typeface="Calibri"/>
      </a:defRPr>
    </a:lvl3pPr>
    <a:lvl4pPr indent="1493189">
      <a:defRPr>
        <a:latin typeface="Calibri"/>
        <a:ea typeface="Calibri"/>
        <a:cs typeface="Calibri"/>
        <a:sym typeface="Calibri"/>
      </a:defRPr>
    </a:lvl4pPr>
    <a:lvl5pPr indent="1990919">
      <a:defRPr>
        <a:latin typeface="Calibri"/>
        <a:ea typeface="Calibri"/>
        <a:cs typeface="Calibri"/>
        <a:sym typeface="Calibri"/>
      </a:defRPr>
    </a:lvl5pPr>
    <a:lvl6pPr indent="2488649">
      <a:defRPr>
        <a:latin typeface="Calibri"/>
        <a:ea typeface="Calibri"/>
        <a:cs typeface="Calibri"/>
        <a:sym typeface="Calibri"/>
      </a:defRPr>
    </a:lvl6pPr>
    <a:lvl7pPr indent="2986378">
      <a:defRPr>
        <a:latin typeface="Calibri"/>
        <a:ea typeface="Calibri"/>
        <a:cs typeface="Calibri"/>
        <a:sym typeface="Calibri"/>
      </a:defRPr>
    </a:lvl7pPr>
    <a:lvl8pPr indent="3484109">
      <a:defRPr>
        <a:latin typeface="Calibri"/>
        <a:ea typeface="Calibri"/>
        <a:cs typeface="Calibri"/>
        <a:sym typeface="Calibri"/>
      </a:defRPr>
    </a:lvl8pPr>
    <a:lvl9pPr indent="3981839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CB33F"/>
    <a:srgbClr val="B8D9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>
      <p:cViewPr>
        <p:scale>
          <a:sx n="60" d="100"/>
          <a:sy n="60" d="100"/>
        </p:scale>
        <p:origin x="-1266" y="-72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46B5-4BDB-40AD-A870-43744266EBC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5E886-7B17-4193-B207-3011D115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116745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Land degradation and depletion of natural resources combined</a:t>
            </a:r>
            <a:r>
              <a:rPr lang="en-US" sz="2400" baseline="0" dirty="0" smtClean="0"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the impact of climate change and </a:t>
            </a:r>
            <a:r>
              <a:rPr lang="en-US" sz="2400" dirty="0" smtClean="0">
                <a:latin typeface="+mj-lt"/>
                <a:ea typeface="+mj-ea"/>
                <a:cs typeface="+mj-cs"/>
                <a:sym typeface="Avenir Roman"/>
              </a:rPr>
              <a:t>a growing population,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innovative thinking about sustainable management of both high potential areas as well as marginal environments.</a:t>
            </a:r>
            <a:r>
              <a:rPr lang="en-US" sz="2400" dirty="0" smtClean="0">
                <a:latin typeface="+mj-lt"/>
                <a:ea typeface="+mj-ea"/>
                <a:cs typeface="+mj-cs"/>
                <a:sym typeface="Avenir Roman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+mj-lt"/>
              <a:ea typeface="+mj-ea"/>
              <a:cs typeface="+mj-cs"/>
              <a:sym typeface="Avenir Roman"/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  <a:sym typeface="Avenir Roman"/>
              </a:rPr>
              <a:t>To produce the food required for a 9.1 Billion by 2050, we will have to increase agricultural production in marginal environments</a:t>
            </a: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Increasing global population- require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Sorghum and pearl millet were introduced in cotton and maize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farms  affected by salinity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0000"/>
                </a:solidFill>
              </a:rPr>
              <a:t>Over &gt;5  years, a number of varieties </a:t>
            </a:r>
            <a:r>
              <a:rPr lang="en-US" dirty="0" smtClean="0">
                <a:solidFill>
                  <a:srgbClr val="000000"/>
                </a:solidFill>
              </a:rPr>
              <a:t>were tested under different salinity conditions and expanded to 150 farms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ew variety of 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Pearl millet released 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0000"/>
                </a:solidFill>
              </a:rPr>
              <a:t>Another variety of sorghum to be released shortly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…. are  productive in marginal environments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latin typeface="Arial Bold"/>
                <a:ea typeface="Arial Bold"/>
                <a:cs typeface="Arial Bold"/>
                <a:sym typeface="Arial Bold"/>
              </a:rPr>
              <a:t>Seed production is a challenge in marginal areas for: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Demand by farmers</a:t>
            </a:r>
          </a:p>
          <a:p>
            <a:pPr marL="342900" lvl="0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Non-availability of non-conventional crops and forages</a:t>
            </a:r>
          </a:p>
          <a:p>
            <a:pPr marL="342900" lvl="0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ICBA has introduced seed production for all of its R4D projects for scaling-up</a:t>
            </a:r>
          </a:p>
          <a:p>
            <a:pPr marL="840629" lvl="1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Yemen (60 ha)</a:t>
            </a:r>
          </a:p>
          <a:p>
            <a:pPr marL="840629" lvl="1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Egypt (250 ha)</a:t>
            </a:r>
          </a:p>
          <a:p>
            <a:pPr marL="840629" lvl="1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Syria (120 ha)</a:t>
            </a:r>
          </a:p>
          <a:p>
            <a:pPr marL="840629" lvl="1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Oman (2 large farms)</a:t>
            </a:r>
          </a:p>
          <a:p>
            <a:pPr marL="840629" lvl="1" indent="-342900">
              <a:buSzPct val="100000"/>
              <a:buAutoNum type="arabicPeriod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CAC (100 ha)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72242DE7-BFA1-4AF6-837E-C689F35D9F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Strategic Objectives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82879" lvl="0" indent="-182879" defTabSz="914400">
              <a:lnSpc>
                <a:spcPct val="100000"/>
              </a:lnSpc>
              <a:spcBef>
                <a:spcPts val="600"/>
              </a:spcBef>
              <a:buSzPct val="100000"/>
              <a:buFont typeface="Trebuchet MS"/>
              <a:buAutoNum type="arabicPeriod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To improve the knowledge on food, forage, fuel and fiber that will benefit people dependent upon marginal environments and position ICBA as a bridge and broker for existing and new knowledge (knowledge hub)</a:t>
            </a:r>
          </a:p>
          <a:p>
            <a:pPr marL="182879" lvl="0" indent="-182879" defTabSz="914400">
              <a:lnSpc>
                <a:spcPct val="100000"/>
              </a:lnSpc>
              <a:spcBef>
                <a:spcPts val="600"/>
              </a:spcBef>
              <a:buSzPct val="100000"/>
              <a:buFont typeface="Trebuchet MS"/>
              <a:buAutoNum type="arabicPeriod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To expand food and bioenergy solutions suitable for marginal environments </a:t>
            </a:r>
          </a:p>
          <a:p>
            <a:pPr marL="182879" lvl="0" indent="-182879" defTabSz="914400">
              <a:lnSpc>
                <a:spcPct val="100000"/>
              </a:lnSpc>
              <a:spcBef>
                <a:spcPts val="600"/>
              </a:spcBef>
              <a:buSzPct val="100000"/>
              <a:buFont typeface="Trebuchet MS"/>
              <a:buAutoNum type="arabicPeriod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To facilitate the creation of competitive agri-business enterprises in marginal environments</a:t>
            </a:r>
          </a:p>
          <a:p>
            <a:pPr marL="182879" lvl="0" indent="-182879" defTabSz="9144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AutoNum type="arabicPeriod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To increase and enrich partnerships that support research for development in marginal </a:t>
            </a:r>
            <a:r>
              <a:rPr sz="1200" smtClean="0">
                <a:latin typeface="Calibri"/>
                <a:ea typeface="Calibri"/>
                <a:cs typeface="Calibri"/>
                <a:sym typeface="Calibri"/>
              </a:rPr>
              <a:t>environments</a:t>
            </a:r>
            <a:endParaRPr lang="en-US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82879" lvl="0" indent="-182879" defTabSz="9144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AutoNum type="arabicPeriod"/>
              <a:defRPr sz="1800"/>
            </a:pPr>
            <a:endParaRPr lang="en-US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82879" marR="0" lvl="0" indent="-182879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Trebuchet MS"/>
              <a:buNone/>
              <a:tabLst/>
              <a:defRPr sz="1800"/>
            </a:pPr>
            <a:r>
              <a:rPr lang="en-US" sz="1200" b="1" i="1" dirty="0" smtClean="0"/>
              <a:t>Solve today and tomorrow’s problems in marginal environments</a:t>
            </a:r>
          </a:p>
          <a:p>
            <a:pPr marL="182879" lvl="0" indent="-182879" defTabSz="9144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None/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“Agricultural and water scarcity solutions in marginal environments delivered through partnerships to help achieve global food and nutrition security”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Working on a wider array of crops, the range of saline water, and inclusion of bioenergy in our research program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Working with partners to ensure that research is relevant, useful and is accessible, available and applicable.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on a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wider array of crops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the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range of saline water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and inclusion of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bioenergy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our research program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with partners to ensure that research is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is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accessible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applicable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AutoNum type="arabicPeriod"/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Assessment of NR – water, land, biodiversity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AutoNum type="arabicPeriod"/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Climate change -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Adaptation to climate change, assessment of water resources availability, variability and impact using modeling, GIS and remote sensing, scenarios of climate change impact for policy and decision making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AutoNum type="arabicPeriod"/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Crop productivity e.g.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Stress-tolerant crops: salinity, drought, and marginal environments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Introduce new and alternative varieties of nutritious crops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Provide best practices in land management, technical support, and advice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Use of alternative water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Hydroponics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Biotechnology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Plant genetic resources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AutoNum type="arabicPeriod" startAt="4"/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Aquaculture and bioenergy – integrated aquaculture/agriculture using saline water; salinity resistent bionergy crops e.g. Salicornia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AutoNum type="arabicPeriod" startAt="4"/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Policies for resilience e.g.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Technical assistance to develop strategies and frameworks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Analyze policies and conduct socioeconomic studies on food and nutrition security; water and land management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2946400" lvl="1" indent="-2489200" defTabSz="914400">
              <a:lnSpc>
                <a:spcPct val="100000"/>
              </a:lnSpc>
              <a:buClr>
                <a:srgbClr val="000000"/>
              </a:buClr>
              <a:buSzPct val="100000"/>
              <a:buFont typeface="Trebuchet MS"/>
              <a:buChar char="•"/>
              <a:defRPr sz="1800"/>
            </a:pPr>
            <a:r>
              <a:rPr sz="2800">
                <a:latin typeface="Trebuchet MS"/>
                <a:ea typeface="Trebuchet MS"/>
                <a:cs typeface="Trebuchet MS"/>
                <a:sym typeface="Trebuchet MS"/>
              </a:rPr>
              <a:t>Assess opportunities for value adding to market chains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Scope of our work covers: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 smtClean="0">
                <a:latin typeface="Calibri"/>
                <a:ea typeface="Calibri"/>
                <a:cs typeface="Calibri"/>
                <a:sym typeface="Calibri"/>
              </a:rPr>
              <a:t>Irrigation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technologies and management: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to improve water use efficiency and water productivity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Use of alternative waters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: continue with saline water and expand research to the use of treated waste water in agriculture and landscaping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Hydroponics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Land management technologies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: from soil information and mapping, fertilizer use, compost use, and salinity management to agronomic/land zoning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Best management practices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: evaluate and adapt crop, soil, and water management practices to enhance productivity in marginal environments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Modeling, remote sensing and databases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: Climate, water and crop simulation scenarios for coping with drought and adaptation to climate change 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Biotechnology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: the creation of crop varieties that will be productive and resilient in harsh conditions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Alternative crops for marginal environments: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Salt-tolerant crop alternatives, plant genetic resources, Biofuel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Sub-surface irrigation – can reduce water use by 20% compared with surface irrigation.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Hydroponic protected agriculture - lower water,  pesticide and herbicides use.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 technology greenhouses would increase production and save water.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SCADA  System is a powerful tool for improving irrigation management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Managing Salinity in MENA and CAC Regions</a:t>
            </a:r>
          </a:p>
          <a:p>
            <a:endParaRPr lang="en-US" sz="2400" b="1" dirty="0" smtClean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Evaluation, introduction and adaptation  of salt-, heat- and drought-tolerant system</a:t>
            </a:r>
          </a:p>
          <a:p>
            <a:endParaRPr lang="en-US" sz="2400" b="1" i="0" dirty="0" smtClean="0">
              <a:solidFill>
                <a:schemeClr val="bg2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r>
              <a:rPr lang="en-US" sz="2400" b="1" i="0" dirty="0" smtClean="0"/>
              <a:t>System Approach for better Land Management</a:t>
            </a:r>
          </a:p>
          <a:p>
            <a:endParaRPr lang="en-US" sz="2400" b="1" dirty="0" smtClean="0">
              <a:solidFill>
                <a:schemeClr val="bg2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New salt-, heat -and drought-tolerant crops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Alternative Crops: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Quinoa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sorghum 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Pearl Millet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/>
              <a:t>Salicornia</a:t>
            </a: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…. are  productive in marginal environments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10699" y="510301"/>
            <a:ext cx="9072001" cy="251871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690515" y="4549847"/>
            <a:ext cx="3312370" cy="240759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400"/>
            </a:lvl1pPr>
            <a:lvl2pPr marL="0" indent="497729" algn="ctr">
              <a:lnSpc>
                <a:spcPct val="100000"/>
              </a:lnSpc>
              <a:buSzTx/>
              <a:buFontTx/>
              <a:buNone/>
              <a:defRPr sz="1400"/>
            </a:lvl2pPr>
            <a:lvl3pPr marL="0" indent="995459" algn="ctr">
              <a:lnSpc>
                <a:spcPct val="100000"/>
              </a:lnSpc>
              <a:buSzTx/>
              <a:buFontTx/>
              <a:buNone/>
              <a:defRPr sz="1400"/>
            </a:lvl3pPr>
            <a:lvl4pPr marL="0" indent="1493189" algn="ctr">
              <a:lnSpc>
                <a:spcPct val="100000"/>
              </a:lnSpc>
              <a:buSzTx/>
              <a:buFontTx/>
              <a:buNone/>
              <a:defRPr sz="1400"/>
            </a:lvl4pPr>
            <a:lvl5pPr marL="0" indent="1990919" algn="ctr">
              <a:lnSpc>
                <a:spcPct val="100000"/>
              </a:lnSpc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pic>
        <p:nvPicPr>
          <p:cNvPr id="1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2730955"/>
            <a:ext cx="10693400" cy="2670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0153128" y="7020990"/>
            <a:ext cx="540273" cy="5402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729468" y="2213156"/>
            <a:ext cx="4579200" cy="53433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" name="Group 38"/>
          <p:cNvGrpSpPr/>
          <p:nvPr/>
        </p:nvGrpSpPr>
        <p:grpSpPr>
          <a:xfrm>
            <a:off x="-1" y="540270"/>
            <a:ext cx="10693401" cy="1358776"/>
            <a:chOff x="0" y="0"/>
            <a:chExt cx="10693399" cy="1358775"/>
          </a:xfrm>
        </p:grpSpPr>
        <p:sp>
          <p:nvSpPr>
            <p:cNvPr id="34" name="Shape 34"/>
            <p:cNvSpPr/>
            <p:nvPr/>
          </p:nvSpPr>
          <p:spPr>
            <a:xfrm>
              <a:off x="-1" y="-1"/>
              <a:ext cx="2674801" cy="1358777"/>
            </a:xfrm>
            <a:prstGeom prst="rect">
              <a:avLst/>
            </a:prstGeom>
            <a:solidFill>
              <a:srgbClr val="6CB33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672866" y="-1"/>
              <a:ext cx="2674801" cy="1358777"/>
            </a:xfrm>
            <a:prstGeom prst="rect">
              <a:avLst/>
            </a:prstGeom>
            <a:solidFill>
              <a:srgbClr val="6CB33F">
                <a:alpha val="2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5345733" y="-1"/>
              <a:ext cx="2674801" cy="1358777"/>
            </a:xfrm>
            <a:prstGeom prst="rect">
              <a:avLst/>
            </a:prstGeom>
            <a:solidFill>
              <a:srgbClr val="6CB33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018599" y="-1"/>
              <a:ext cx="2674801" cy="1358777"/>
            </a:xfrm>
            <a:prstGeom prst="rect">
              <a:avLst/>
            </a:prstGeom>
            <a:solidFill>
              <a:srgbClr val="6CB33F">
                <a:alpha val="1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43949" y="2623244"/>
            <a:ext cx="4386728" cy="493325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/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41" name="Shape 41"/>
          <p:cNvSpPr/>
          <p:nvPr/>
        </p:nvSpPr>
        <p:spPr>
          <a:xfrm>
            <a:off x="-1872209" y="-1"/>
            <a:ext cx="1872209" cy="1764409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Group 48"/>
          <p:cNvGrpSpPr/>
          <p:nvPr/>
        </p:nvGrpSpPr>
        <p:grpSpPr>
          <a:xfrm>
            <a:off x="-1" y="540270"/>
            <a:ext cx="10693401" cy="1358776"/>
            <a:chOff x="0" y="0"/>
            <a:chExt cx="10693399" cy="1358775"/>
          </a:xfrm>
        </p:grpSpPr>
        <p:sp>
          <p:nvSpPr>
            <p:cNvPr id="44" name="Shape 44"/>
            <p:cNvSpPr/>
            <p:nvPr/>
          </p:nvSpPr>
          <p:spPr>
            <a:xfrm>
              <a:off x="-1" y="-1"/>
              <a:ext cx="2674801" cy="1358777"/>
            </a:xfrm>
            <a:prstGeom prst="rect">
              <a:avLst/>
            </a:prstGeom>
            <a:solidFill>
              <a:srgbClr val="6CB33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672866" y="-1"/>
              <a:ext cx="2674801" cy="1358777"/>
            </a:xfrm>
            <a:prstGeom prst="rect">
              <a:avLst/>
            </a:prstGeom>
            <a:solidFill>
              <a:srgbClr val="6CB33F">
                <a:alpha val="2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345733" y="-1"/>
              <a:ext cx="2674801" cy="1358777"/>
            </a:xfrm>
            <a:prstGeom prst="rect">
              <a:avLst/>
            </a:prstGeom>
            <a:solidFill>
              <a:srgbClr val="6CB33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8018599" y="-1"/>
              <a:ext cx="2674801" cy="1358777"/>
            </a:xfrm>
            <a:prstGeom prst="rect">
              <a:avLst/>
            </a:prstGeom>
            <a:solidFill>
              <a:srgbClr val="6CB33F">
                <a:alpha val="1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9" name="Shape 49"/>
          <p:cNvSpPr/>
          <p:nvPr/>
        </p:nvSpPr>
        <p:spPr>
          <a:xfrm>
            <a:off x="-1872209" y="-1"/>
            <a:ext cx="1872209" cy="1764409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569867" y="964523"/>
            <a:ext cx="9553666" cy="79988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760529" y="0"/>
            <a:ext cx="3575660" cy="1582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760529" y="1582269"/>
            <a:ext cx="3575660" cy="597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 marL="0" indent="497729">
              <a:buSzTx/>
              <a:buFontTx/>
              <a:buNone/>
            </a:lvl2pPr>
            <a:lvl3pPr marL="0" indent="995459">
              <a:buSzTx/>
              <a:buFontTx/>
              <a:buNone/>
            </a:lvl3pPr>
            <a:lvl4pPr marL="0" indent="1493189">
              <a:buSzTx/>
              <a:buFontTx/>
              <a:buNone/>
            </a:lvl4pPr>
            <a:lvl5pPr marL="0" indent="1990919">
              <a:buSzTx/>
              <a:buFontTx/>
              <a:buNone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60529" y="6287844"/>
            <a:ext cx="9483271" cy="445115"/>
          </a:xfrm>
          <a:prstGeom prst="rect">
            <a:avLst/>
          </a:prstGeom>
        </p:spPr>
        <p:txBody>
          <a:bodyPr anchor="t"/>
          <a:lstStyle>
            <a:lvl1pPr>
              <a:defRPr sz="1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60529" y="6624666"/>
            <a:ext cx="9483271" cy="4904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97729">
              <a:buSzTx/>
              <a:buFontTx/>
              <a:buNone/>
            </a:lvl2pPr>
            <a:lvl3pPr marL="0" indent="995459">
              <a:buSzTx/>
              <a:buFontTx/>
              <a:buNone/>
            </a:lvl3pPr>
            <a:lvl4pPr marL="0" indent="1493189">
              <a:buSzTx/>
              <a:buFontTx/>
              <a:buNone/>
            </a:lvl4pPr>
            <a:lvl5pPr marL="0" indent="1990919">
              <a:buSzTx/>
              <a:buFontTx/>
              <a:buNone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-1" y="1"/>
            <a:ext cx="448988" cy="75612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8478953" y="6238290"/>
            <a:ext cx="1692001" cy="8541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69867" y="0"/>
            <a:ext cx="9553666" cy="176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3" tIns="49773" rIns="49773" bIns="49773" anchor="b"/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38187" y="2215779"/>
            <a:ext cx="9385346" cy="534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3" tIns="49773" rIns="49773" bIns="49773"/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" y="540270"/>
            <a:ext cx="10693401" cy="1358776"/>
            <a:chOff x="0" y="0"/>
            <a:chExt cx="10693399" cy="1358775"/>
          </a:xfrm>
        </p:grpSpPr>
        <p:sp>
          <p:nvSpPr>
            <p:cNvPr id="5" name="Shape 5"/>
            <p:cNvSpPr/>
            <p:nvPr/>
          </p:nvSpPr>
          <p:spPr>
            <a:xfrm>
              <a:off x="-1" y="-1"/>
              <a:ext cx="2674801" cy="1358777"/>
            </a:xfrm>
            <a:prstGeom prst="rect">
              <a:avLst/>
            </a:prstGeom>
            <a:solidFill>
              <a:srgbClr val="6CB33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2672866" y="-1"/>
              <a:ext cx="2674801" cy="1358777"/>
            </a:xfrm>
            <a:prstGeom prst="rect">
              <a:avLst/>
            </a:prstGeom>
            <a:solidFill>
              <a:srgbClr val="6CB33F">
                <a:alpha val="2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5345733" y="-1"/>
              <a:ext cx="2674801" cy="1358777"/>
            </a:xfrm>
            <a:prstGeom prst="rect">
              <a:avLst/>
            </a:prstGeom>
            <a:solidFill>
              <a:srgbClr val="6CB33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8018599" y="-1"/>
              <a:ext cx="2674801" cy="1358777"/>
            </a:xfrm>
            <a:prstGeom prst="rect">
              <a:avLst/>
            </a:prstGeom>
            <a:solidFill>
              <a:srgbClr val="6CB33F">
                <a:alpha val="1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Shape 10"/>
          <p:cNvSpPr/>
          <p:nvPr/>
        </p:nvSpPr>
        <p:spPr>
          <a:xfrm>
            <a:off x="-1404000" y="-1"/>
            <a:ext cx="1404001" cy="2214000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142189" y="2052439"/>
            <a:ext cx="738189" cy="2214000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>
        <a:defRPr sz="2800">
          <a:latin typeface="Arial"/>
          <a:ea typeface="Arial"/>
          <a:cs typeface="Arial"/>
          <a:sym typeface="Arial"/>
        </a:defRPr>
      </a:lvl1pPr>
      <a:lvl2pPr>
        <a:defRPr sz="2800">
          <a:latin typeface="Arial"/>
          <a:ea typeface="Arial"/>
          <a:cs typeface="Arial"/>
          <a:sym typeface="Arial"/>
        </a:defRPr>
      </a:lvl2pPr>
      <a:lvl3pPr>
        <a:defRPr sz="2800">
          <a:latin typeface="Arial"/>
          <a:ea typeface="Arial"/>
          <a:cs typeface="Arial"/>
          <a:sym typeface="Arial"/>
        </a:defRPr>
      </a:lvl3pPr>
      <a:lvl4pPr>
        <a:defRPr sz="2800">
          <a:latin typeface="Arial"/>
          <a:ea typeface="Arial"/>
          <a:cs typeface="Arial"/>
          <a:sym typeface="Arial"/>
        </a:defRPr>
      </a:lvl4pPr>
      <a:lvl5pPr>
        <a:defRPr sz="2800">
          <a:latin typeface="Arial"/>
          <a:ea typeface="Arial"/>
          <a:cs typeface="Arial"/>
          <a:sym typeface="Arial"/>
        </a:defRPr>
      </a:lvl5pPr>
      <a:lvl6pPr indent="497729">
        <a:defRPr sz="2800">
          <a:latin typeface="Arial"/>
          <a:ea typeface="Arial"/>
          <a:cs typeface="Arial"/>
          <a:sym typeface="Arial"/>
        </a:defRPr>
      </a:lvl6pPr>
      <a:lvl7pPr indent="995459">
        <a:defRPr sz="2800">
          <a:latin typeface="Arial"/>
          <a:ea typeface="Arial"/>
          <a:cs typeface="Arial"/>
          <a:sym typeface="Arial"/>
        </a:defRPr>
      </a:lvl7pPr>
      <a:lvl8pPr indent="1493189">
        <a:defRPr sz="2800">
          <a:latin typeface="Arial"/>
          <a:ea typeface="Arial"/>
          <a:cs typeface="Arial"/>
          <a:sym typeface="Arial"/>
        </a:defRPr>
      </a:lvl8pPr>
      <a:lvl9pPr indent="1990919">
        <a:defRPr sz="2800">
          <a:latin typeface="Arial"/>
          <a:ea typeface="Arial"/>
          <a:cs typeface="Arial"/>
          <a:sym typeface="Arial"/>
        </a:defRPr>
      </a:lvl9pPr>
    </p:titleStyle>
    <p:bodyStyle>
      <a:lvl1pPr marL="269875" indent="-269875">
        <a:lnSpc>
          <a:spcPct val="150000"/>
        </a:lnSpc>
        <a:spcBef>
          <a:spcPts val="300"/>
        </a:spcBef>
        <a:buSzPct val="100000"/>
        <a:buFont typeface="Arial"/>
        <a:buChar char="•"/>
        <a:defRPr sz="1600">
          <a:latin typeface="Arial"/>
          <a:ea typeface="Arial"/>
          <a:cs typeface="Arial"/>
          <a:sym typeface="Arial"/>
        </a:defRPr>
      </a:lvl1pPr>
      <a:lvl2pPr marL="808810" indent="-311081">
        <a:lnSpc>
          <a:spcPct val="150000"/>
        </a:lnSpc>
        <a:spcBef>
          <a:spcPts val="300"/>
        </a:spcBef>
        <a:buSzPct val="100000"/>
        <a:buFont typeface="Arial"/>
        <a:buChar char="–"/>
        <a:defRPr sz="1600">
          <a:latin typeface="Arial"/>
          <a:ea typeface="Arial"/>
          <a:cs typeface="Arial"/>
          <a:sym typeface="Arial"/>
        </a:defRPr>
      </a:lvl2pPr>
      <a:lvl3pPr marL="1244325" indent="-248865">
        <a:lnSpc>
          <a:spcPct val="150000"/>
        </a:lnSpc>
        <a:spcBef>
          <a:spcPts val="300"/>
        </a:spcBef>
        <a:buSzPct val="100000"/>
        <a:buFont typeface="Arial"/>
        <a:buChar char="‐"/>
        <a:defRPr sz="1600">
          <a:latin typeface="Arial"/>
          <a:ea typeface="Arial"/>
          <a:cs typeface="Arial"/>
          <a:sym typeface="Arial"/>
        </a:defRPr>
      </a:lvl3pPr>
      <a:lvl4pPr marL="1742054" indent="-248865">
        <a:lnSpc>
          <a:spcPct val="150000"/>
        </a:lnSpc>
        <a:spcBef>
          <a:spcPts val="300"/>
        </a:spcBef>
        <a:buSzPct val="100000"/>
        <a:buFont typeface="Arial"/>
        <a:buChar char="–"/>
        <a:defRPr sz="1600">
          <a:latin typeface="Arial"/>
          <a:ea typeface="Arial"/>
          <a:cs typeface="Arial"/>
          <a:sym typeface="Arial"/>
        </a:defRPr>
      </a:lvl4pPr>
      <a:lvl5pPr marL="2239784" indent="-248865">
        <a:lnSpc>
          <a:spcPct val="150000"/>
        </a:lnSpc>
        <a:spcBef>
          <a:spcPts val="300"/>
        </a:spcBef>
        <a:buSzPct val="100000"/>
        <a:buFont typeface="Arial"/>
        <a:buChar char="»"/>
        <a:defRPr sz="1600">
          <a:latin typeface="Arial"/>
          <a:ea typeface="Arial"/>
          <a:cs typeface="Arial"/>
          <a:sym typeface="Arial"/>
        </a:defRPr>
      </a:lvl5pPr>
      <a:lvl6pPr marL="2669641" indent="-180992">
        <a:lnSpc>
          <a:spcPct val="150000"/>
        </a:lnSpc>
        <a:spcBef>
          <a:spcPts val="300"/>
        </a:spcBef>
        <a:buSzPct val="100000"/>
        <a:buFont typeface="Arial"/>
        <a:buChar char="•"/>
        <a:defRPr sz="1600">
          <a:latin typeface="Arial"/>
          <a:ea typeface="Arial"/>
          <a:cs typeface="Arial"/>
          <a:sym typeface="Arial"/>
        </a:defRPr>
      </a:lvl6pPr>
      <a:lvl7pPr marL="3167371" indent="-180992">
        <a:lnSpc>
          <a:spcPct val="150000"/>
        </a:lnSpc>
        <a:spcBef>
          <a:spcPts val="300"/>
        </a:spcBef>
        <a:buSzPct val="100000"/>
        <a:buFont typeface="Arial"/>
        <a:buChar char="•"/>
        <a:defRPr sz="1600">
          <a:latin typeface="Arial"/>
          <a:ea typeface="Arial"/>
          <a:cs typeface="Arial"/>
          <a:sym typeface="Arial"/>
        </a:defRPr>
      </a:lvl7pPr>
      <a:lvl8pPr marL="3665102" indent="-180992">
        <a:lnSpc>
          <a:spcPct val="150000"/>
        </a:lnSpc>
        <a:spcBef>
          <a:spcPts val="300"/>
        </a:spcBef>
        <a:buSzPct val="100000"/>
        <a:buFont typeface="Arial"/>
        <a:buChar char="•"/>
        <a:defRPr sz="1600">
          <a:latin typeface="Arial"/>
          <a:ea typeface="Arial"/>
          <a:cs typeface="Arial"/>
          <a:sym typeface="Arial"/>
        </a:defRPr>
      </a:lvl8pPr>
      <a:lvl9pPr marL="4162831" indent="-180992">
        <a:lnSpc>
          <a:spcPct val="150000"/>
        </a:lnSpc>
        <a:spcBef>
          <a:spcPts val="300"/>
        </a:spcBef>
        <a:buSzPct val="100000"/>
        <a:buFont typeface="Arial"/>
        <a:buChar char="•"/>
        <a:defRPr sz="16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9772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9545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49318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99091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48864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986378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48410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981839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730249"/>
            <a:ext cx="1069340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defRPr sz="3200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 b="0" i="0">
                <a:solidFill>
                  <a:srgbClr val="000000"/>
                </a:solidFill>
              </a:defRPr>
            </a:pPr>
            <a:r>
              <a:rPr sz="4000" b="1" i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Sustainable </a:t>
            </a:r>
            <a:r>
              <a:rPr lang="en-US" sz="40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Agriculture f</a:t>
            </a:r>
            <a:r>
              <a:rPr sz="4000" b="1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Poverty Reduction in Marginal Environments</a:t>
            </a:r>
            <a:endParaRPr sz="4000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66913" y="5683250"/>
            <a:ext cx="71371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200" b="1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International Center for Biosaline Agriculture</a:t>
            </a:r>
          </a:p>
          <a:p>
            <a:pPr lvl="0"/>
            <a:endParaRPr b="1" smtClean="0"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September 24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2014</a:t>
            </a:r>
            <a:endParaRPr b="1"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0.jpeg" descr="Z:\Irrigaton\General\Irrigation_200104030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32100" y="1949450"/>
            <a:ext cx="1858000" cy="1328702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2" name="Group 137"/>
          <p:cNvGrpSpPr/>
          <p:nvPr/>
        </p:nvGrpSpPr>
        <p:grpSpPr>
          <a:xfrm>
            <a:off x="241300" y="6292850"/>
            <a:ext cx="1905297" cy="1071405"/>
            <a:chOff x="0" y="35748"/>
            <a:chExt cx="1803000" cy="1086743"/>
          </a:xfrm>
        </p:grpSpPr>
        <p:sp>
          <p:nvSpPr>
            <p:cNvPr id="135" name="Shape 135"/>
            <p:cNvSpPr/>
            <p:nvPr/>
          </p:nvSpPr>
          <p:spPr>
            <a:xfrm>
              <a:off x="0" y="35748"/>
              <a:ext cx="1803000" cy="1086743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53050" y="409939"/>
              <a:ext cx="1696899" cy="280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Alternative Crops</a:t>
              </a:r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265404" y="3476781"/>
            <a:ext cx="1905297" cy="1071404"/>
            <a:chOff x="0" y="0"/>
            <a:chExt cx="1803000" cy="1086742"/>
          </a:xfrm>
        </p:grpSpPr>
        <p:sp>
          <p:nvSpPr>
            <p:cNvPr id="138" name="Shape 138"/>
            <p:cNvSpPr/>
            <p:nvPr/>
          </p:nvSpPr>
          <p:spPr>
            <a:xfrm>
              <a:off x="0" y="0"/>
              <a:ext cx="1803000" cy="1086742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53050" y="213916"/>
              <a:ext cx="1696899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Use of alternative water</a:t>
              </a:r>
            </a:p>
          </p:txBody>
        </p:sp>
      </p:grpSp>
      <p:grpSp>
        <p:nvGrpSpPr>
          <p:cNvPr id="4" name="Group 143"/>
          <p:cNvGrpSpPr/>
          <p:nvPr/>
        </p:nvGrpSpPr>
        <p:grpSpPr>
          <a:xfrm>
            <a:off x="5789200" y="3437143"/>
            <a:ext cx="1905297" cy="1071404"/>
            <a:chOff x="0" y="0"/>
            <a:chExt cx="1803000" cy="1086742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1803000" cy="1086742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0" y="97600"/>
              <a:ext cx="16968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Land management technologies</a:t>
              </a:r>
            </a:p>
          </p:txBody>
        </p:sp>
      </p:grpSp>
      <p:grpSp>
        <p:nvGrpSpPr>
          <p:cNvPr id="5" name="Group 146"/>
          <p:cNvGrpSpPr/>
          <p:nvPr/>
        </p:nvGrpSpPr>
        <p:grpSpPr>
          <a:xfrm>
            <a:off x="8438709" y="3482876"/>
            <a:ext cx="1905297" cy="1071404"/>
            <a:chOff x="1" y="0"/>
            <a:chExt cx="1803000" cy="1086742"/>
          </a:xfrm>
        </p:grpSpPr>
        <p:sp>
          <p:nvSpPr>
            <p:cNvPr id="144" name="Shape 144"/>
            <p:cNvSpPr/>
            <p:nvPr/>
          </p:nvSpPr>
          <p:spPr>
            <a:xfrm>
              <a:off x="1" y="0"/>
              <a:ext cx="1803000" cy="1086742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3050" y="201419"/>
              <a:ext cx="1696899" cy="561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Modeling, remote sensing</a:t>
              </a:r>
            </a:p>
          </p:txBody>
        </p:sp>
      </p:grpSp>
      <p:grpSp>
        <p:nvGrpSpPr>
          <p:cNvPr id="6" name="Group 149"/>
          <p:cNvGrpSpPr/>
          <p:nvPr/>
        </p:nvGrpSpPr>
        <p:grpSpPr>
          <a:xfrm>
            <a:off x="2854062" y="3468846"/>
            <a:ext cx="1905297" cy="1071404"/>
            <a:chOff x="0" y="-44042"/>
            <a:chExt cx="1803000" cy="1086742"/>
          </a:xfrm>
        </p:grpSpPr>
        <p:sp>
          <p:nvSpPr>
            <p:cNvPr id="147" name="Shape 147"/>
            <p:cNvSpPr/>
            <p:nvPr/>
          </p:nvSpPr>
          <p:spPr>
            <a:xfrm>
              <a:off x="0" y="-44042"/>
              <a:ext cx="1803000" cy="1086742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3050" y="115210"/>
              <a:ext cx="1696899" cy="8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Irrigation technologies &amp; management</a:t>
              </a:r>
            </a:p>
          </p:txBody>
        </p:sp>
      </p:grpSp>
      <p:grpSp>
        <p:nvGrpSpPr>
          <p:cNvPr id="7" name="Group 152"/>
          <p:cNvGrpSpPr/>
          <p:nvPr/>
        </p:nvGrpSpPr>
        <p:grpSpPr>
          <a:xfrm>
            <a:off x="5728229" y="6378475"/>
            <a:ext cx="1905297" cy="1071405"/>
            <a:chOff x="0" y="35748"/>
            <a:chExt cx="1803000" cy="1086743"/>
          </a:xfrm>
        </p:grpSpPr>
        <p:sp>
          <p:nvSpPr>
            <p:cNvPr id="150" name="Shape 150"/>
            <p:cNvSpPr/>
            <p:nvPr/>
          </p:nvSpPr>
          <p:spPr>
            <a:xfrm>
              <a:off x="0" y="35748"/>
              <a:ext cx="1803000" cy="1086743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3050" y="180770"/>
              <a:ext cx="1696899" cy="561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Hydroponics &amp; Aqua-</a:t>
              </a:r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ponics</a:t>
              </a:r>
              <a:endPara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55"/>
          <p:cNvGrpSpPr/>
          <p:nvPr/>
        </p:nvGrpSpPr>
        <p:grpSpPr>
          <a:xfrm>
            <a:off x="8504150" y="6378476"/>
            <a:ext cx="1905298" cy="1071404"/>
            <a:chOff x="0" y="0"/>
            <a:chExt cx="1803000" cy="1086742"/>
          </a:xfrm>
        </p:grpSpPr>
        <p:sp>
          <p:nvSpPr>
            <p:cNvPr id="153" name="Shape 153"/>
            <p:cNvSpPr/>
            <p:nvPr/>
          </p:nvSpPr>
          <p:spPr>
            <a:xfrm>
              <a:off x="0" y="0"/>
              <a:ext cx="1803000" cy="1086742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50" y="405092"/>
              <a:ext cx="1696899" cy="280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Biotechnology</a:t>
              </a:r>
            </a:p>
          </p:txBody>
        </p:sp>
      </p:grpSp>
      <p:grpSp>
        <p:nvGrpSpPr>
          <p:cNvPr id="9" name="Group 158"/>
          <p:cNvGrpSpPr/>
          <p:nvPr/>
        </p:nvGrpSpPr>
        <p:grpSpPr>
          <a:xfrm>
            <a:off x="2794303" y="6337612"/>
            <a:ext cx="1905297" cy="1071404"/>
            <a:chOff x="0" y="0"/>
            <a:chExt cx="1803000" cy="1086742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1803000" cy="1086742"/>
            </a:xfrm>
            <a:prstGeom prst="roundRect">
              <a:avLst>
                <a:gd name="adj" fmla="val 16667"/>
              </a:avLst>
            </a:prstGeom>
            <a:solidFill>
              <a:srgbClr val="255F33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3050" y="97599"/>
              <a:ext cx="1696899" cy="8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Best Management Practices</a:t>
              </a:r>
              <a:endParaRPr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9" name="image11.jpeg" descr="Quinoa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7500" y="4805159"/>
            <a:ext cx="1845322" cy="1318349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0" name="image12.jpeg" descr="C:\Users\naa\AppData\Local\Microsoft\Windows\Temporary Internet Files\Content.Word\P3110136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17500" y="1949450"/>
            <a:ext cx="1856189" cy="133215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1" name="image13.jpeg" descr="IMG_6209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803900" y="1949450"/>
            <a:ext cx="1881541" cy="1344232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2" name="image14.jpeg" descr="http://algae.labs.masdar.ac.ae/images/Algae_01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470900" y="4845050"/>
            <a:ext cx="1856189" cy="1332153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3" name="image15.jpeg" descr="CIMG1138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805061" y="4830259"/>
            <a:ext cx="1856190" cy="1332152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4" name="image16.png" descr="Nabeul.tif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8470900" y="1949450"/>
            <a:ext cx="1856189" cy="1332153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6" name="image17.jpeg" descr="G:\Volume E\Shoaib\Pictures\2011\Netherland\SL732959.JPG"/>
          <p:cNvPicPr/>
          <p:nvPr/>
        </p:nvPicPr>
        <p:blipFill>
          <a:blip r:embed="rId10" cstate="print">
            <a:extLst/>
          </a:blip>
          <a:srcRect r="18027"/>
          <a:stretch>
            <a:fillRect/>
          </a:stretch>
        </p:blipFill>
        <p:spPr>
          <a:xfrm>
            <a:off x="5803900" y="4845050"/>
            <a:ext cx="1828800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288834" y="654050"/>
            <a:ext cx="9553666" cy="799884"/>
          </a:xfrm>
        </p:spPr>
        <p:txBody>
          <a:bodyPr/>
          <a:lstStyle/>
          <a:p>
            <a:pPr algn="l"/>
            <a:r>
              <a:rPr lang="en-US" sz="3600" b="1" dirty="0" smtClean="0"/>
              <a:t>Key Technologies and Products</a:t>
            </a:r>
            <a:endParaRPr lang="en-US" sz="3600" b="1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469900" y="2025650"/>
            <a:ext cx="6172200" cy="259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50000"/>
              </a:lnSpc>
              <a:buFont typeface="Arial" pitchFamily="34" charset="0"/>
              <a:buChar char="•"/>
              <a:defRPr sz="18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Treated Wastewater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 sz="18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Brackish Water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 sz="18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Reject water from mining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 sz="18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Sea Water</a:t>
            </a:r>
            <a:endParaRPr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hape 183"/>
          <p:cNvSpPr>
            <a:spLocks noGrp="1"/>
          </p:cNvSpPr>
          <p:nvPr>
            <p:ph type="title"/>
          </p:nvPr>
        </p:nvSpPr>
        <p:spPr>
          <a:xfrm>
            <a:off x="317500" y="958850"/>
            <a:ext cx="8305800" cy="620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Use of Alternative Water </a:t>
            </a:r>
            <a:endParaRPr lang="en-US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2300" y="645122"/>
            <a:ext cx="22860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Security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Income Security</a:t>
            </a:r>
          </a:p>
        </p:txBody>
      </p:sp>
      <p:pic>
        <p:nvPicPr>
          <p:cNvPr id="1026" name="Picture 2" descr="G:\Volume E\Shoaib\Pictures\2014\FSC Feb2014\Ghayathi\FSC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4768850"/>
            <a:ext cx="3513667" cy="2635250"/>
          </a:xfrm>
          <a:prstGeom prst="rect">
            <a:avLst/>
          </a:prstGeom>
          <a:noFill/>
        </p:spPr>
      </p:pic>
      <p:pic>
        <p:nvPicPr>
          <p:cNvPr id="9" name="Picture 2" descr="G:\Volume E\Shoaib\Pictures\2014\Morocco\20140418_16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4768850"/>
            <a:ext cx="3386667" cy="2654300"/>
          </a:xfrm>
          <a:prstGeom prst="rect">
            <a:avLst/>
          </a:prstGeom>
          <a:noFill/>
        </p:spPr>
      </p:pic>
      <p:pic>
        <p:nvPicPr>
          <p:cNvPr id="10" name="Picture 3" descr="G:\Volume E\Shoaib\Pictures\O.Visits\Eritrea 2005\DSCN1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0" y="4768850"/>
            <a:ext cx="3640667" cy="2673350"/>
          </a:xfrm>
          <a:prstGeom prst="rect">
            <a:avLst/>
          </a:prstGeom>
          <a:noFill/>
        </p:spPr>
      </p:pic>
      <p:pic>
        <p:nvPicPr>
          <p:cNvPr id="2" name="Picture 2" descr="Y:\Branding\Images\Date Palm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101" y="2064107"/>
            <a:ext cx="3657600" cy="26285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23.jpeg" descr="http://nrcca.cals.cornell.edu/soil/CA3/CA0324_clip_image002_000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1300" y="2025650"/>
            <a:ext cx="3429000" cy="219075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01" name="Shape 201"/>
          <p:cNvSpPr/>
          <p:nvPr/>
        </p:nvSpPr>
        <p:spPr>
          <a:xfrm>
            <a:off x="622300" y="4235450"/>
            <a:ext cx="2362200" cy="3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9785" tIns="49785" rIns="49785" bIns="49785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mtClean="0">
                <a:latin typeface="Arial" pitchFamily="34" charset="0"/>
                <a:cs typeface="Arial" pitchFamily="34" charset="0"/>
              </a:rPr>
              <a:t>Sub-surface irrigation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3898900" y="4311650"/>
            <a:ext cx="34290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Hydroponic protected agriculture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hape 183"/>
          <p:cNvSpPr>
            <a:spLocks noGrp="1"/>
          </p:cNvSpPr>
          <p:nvPr>
            <p:ph type="title"/>
          </p:nvPr>
        </p:nvSpPr>
        <p:spPr>
          <a:xfrm>
            <a:off x="241300" y="958850"/>
            <a:ext cx="8991600" cy="620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Irrigation Technologies &amp; Management </a:t>
            </a:r>
            <a:endParaRPr lang="en-US" sz="3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100" y="2025650"/>
            <a:ext cx="3048000" cy="22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42300" y="645122"/>
            <a:ext cx="22860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Security</a:t>
            </a:r>
          </a:p>
        </p:txBody>
      </p:sp>
      <p:pic>
        <p:nvPicPr>
          <p:cNvPr id="9" name="Picture 4" descr="S:\INBA\Facilities\IMG_1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0801" y="2025650"/>
            <a:ext cx="3314699" cy="2209800"/>
          </a:xfrm>
          <a:prstGeom prst="rect">
            <a:avLst/>
          </a:prstGeom>
          <a:noFill/>
        </p:spPr>
      </p:pic>
      <p:pic>
        <p:nvPicPr>
          <p:cNvPr id="10" name="Picture 9" descr="S:\Charbel\Scada photos &amp; videos\IMG_07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00" y="469265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03"/>
          <p:cNvSpPr/>
          <p:nvPr/>
        </p:nvSpPr>
        <p:spPr>
          <a:xfrm>
            <a:off x="7404100" y="4323318"/>
            <a:ext cx="32766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High technology greenhouses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hape 203"/>
          <p:cNvSpPr/>
          <p:nvPr/>
        </p:nvSpPr>
        <p:spPr>
          <a:xfrm>
            <a:off x="3746500" y="6539553"/>
            <a:ext cx="2362200" cy="43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9785" tIns="49785" rIns="49785" bIns="49785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20.jpeg" descr="J:\Volume E\Shoaib\Pictures\FSC Project\2012\Field Day_May 2012\FSC Field Day\IMG_923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5100" y="2058987"/>
            <a:ext cx="6096000" cy="476726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241300" y="958850"/>
            <a:ext cx="8915400" cy="6207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Land Management Technologies</a:t>
            </a:r>
            <a:endParaRPr lang="en-US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489700" y="2049998"/>
            <a:ext cx="4203700" cy="384720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800" b="1" u="sng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Model Farm Approach</a:t>
            </a:r>
            <a:endParaRPr sz="2000" b="1" u="sng"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/>
            <a:endParaRPr sz="2400"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/>
            <a:r>
              <a:rPr sz="2400">
                <a:latin typeface="Arial" pitchFamily="34" charset="0"/>
                <a:ea typeface="Arial"/>
                <a:cs typeface="Arial" pitchFamily="34" charset="0"/>
                <a:sym typeface="Arial"/>
              </a:rPr>
              <a:t>For sustaining agriculture in marginal environment</a:t>
            </a:r>
            <a:endParaRPr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/>
            <a:endParaRPr sz="2400"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/>
            <a:r>
              <a:rPr sz="2400">
                <a:latin typeface="Arial" pitchFamily="34" charset="0"/>
                <a:ea typeface="Arial"/>
                <a:cs typeface="Arial" pitchFamily="34" charset="0"/>
                <a:sym typeface="Arial"/>
              </a:rPr>
              <a:t>Testing new technologies and crops</a:t>
            </a:r>
            <a:endParaRPr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/>
            <a:endParaRPr sz="2400"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lvl="0"/>
            <a:r>
              <a:rPr sz="2400">
                <a:latin typeface="Arial" pitchFamily="34" charset="0"/>
                <a:ea typeface="Arial"/>
                <a:cs typeface="Arial" pitchFamily="34" charset="0"/>
                <a:sym typeface="Arial"/>
              </a:rPr>
              <a:t>Dissemination and knowledge hub </a:t>
            </a:r>
            <a:r>
              <a:rPr sz="240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platform</a:t>
            </a:r>
            <a:endParaRPr sz="2400"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300" y="645122"/>
            <a:ext cx="228600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Food Security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 Security</a:t>
            </a:r>
            <a:endParaRPr lang="en-US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Security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Income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0" y="480456"/>
            <a:ext cx="10693400" cy="783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Modeling, Remote Sensing </a:t>
            </a:r>
            <a:endParaRPr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660900" y="2178051"/>
            <a:ext cx="5410200" cy="36291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63500">
              <a:lnSpc>
                <a:spcPts val="3500"/>
              </a:lnSpc>
              <a:defRPr sz="1800"/>
            </a:pPr>
            <a:r>
              <a:rPr lang="en-US" sz="2800" dirty="0" smtClean="0"/>
              <a:t>Empower decision-makers to manage food and water security under the changing climate conditions through providing up-to-date data for: </a:t>
            </a:r>
          </a:p>
          <a:p>
            <a:pPr marL="284163">
              <a:defRPr sz="1800"/>
            </a:pPr>
            <a:r>
              <a:rPr lang="en-US" sz="2800" b="1" dirty="0" smtClean="0"/>
              <a:t>-  water</a:t>
            </a:r>
            <a:r>
              <a:rPr lang="en-US" sz="2800" dirty="0" smtClean="0"/>
              <a:t>, </a:t>
            </a:r>
          </a:p>
          <a:p>
            <a:pPr marL="284163">
              <a:defRPr sz="1800"/>
            </a:pPr>
            <a:r>
              <a:rPr lang="en-US" sz="2800" b="1" dirty="0" smtClean="0"/>
              <a:t>-  crop, </a:t>
            </a:r>
          </a:p>
          <a:p>
            <a:pPr marL="284163">
              <a:defRPr sz="1800"/>
            </a:pPr>
            <a:r>
              <a:rPr lang="en-US" sz="2800" b="1" dirty="0" smtClean="0"/>
              <a:t>-  climate data</a:t>
            </a:r>
          </a:p>
        </p:txBody>
      </p:sp>
      <p:pic>
        <p:nvPicPr>
          <p:cNvPr id="9219" name="Picture 3" descr="C:\Users\std\AppData\Local\Microsoft\Windows\INetCache\Content.Outlook\ZAQVKZP7\Water_Budge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1873250"/>
            <a:ext cx="4391602" cy="568325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19.jpeg"/>
          <p:cNvPicPr/>
          <p:nvPr/>
        </p:nvPicPr>
        <p:blipFill>
          <a:blip r:embed="rId3" cstate="print">
            <a:extLst/>
          </a:blip>
          <a:srcRect t="16350" b="17449"/>
          <a:stretch>
            <a:fillRect/>
          </a:stretch>
        </p:blipFill>
        <p:spPr>
          <a:xfrm>
            <a:off x="393700" y="2025650"/>
            <a:ext cx="99060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69900" y="730250"/>
            <a:ext cx="9553666" cy="729358"/>
          </a:xfrm>
        </p:spPr>
        <p:txBody>
          <a:bodyPr/>
          <a:lstStyle/>
          <a:p>
            <a:pPr algn="l"/>
            <a:r>
              <a:rPr lang="en-US" sz="3600" b="1" dirty="0" smtClean="0"/>
              <a:t>Alternative Crops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8500" y="2406650"/>
            <a:ext cx="32004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Quinoa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300" y="645122"/>
            <a:ext cx="228600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Food Security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 Security</a:t>
            </a:r>
            <a:endParaRPr lang="en-US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46100" y="730250"/>
            <a:ext cx="9553666" cy="729358"/>
          </a:xfrm>
        </p:spPr>
        <p:txBody>
          <a:bodyPr/>
          <a:lstStyle/>
          <a:p>
            <a:pPr algn="l"/>
            <a:r>
              <a:rPr lang="en-US" sz="3600" b="1" dirty="0" smtClean="0"/>
              <a:t>Alternative Crops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700" y="5892742"/>
            <a:ext cx="32004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Sorghum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6146" name="Picture 2" descr="Y:\Branding\Images\Pearl millet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485" y="1949450"/>
            <a:ext cx="5181015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5300" y="5911850"/>
            <a:ext cx="44196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Pear Millet: </a:t>
            </a:r>
            <a:r>
              <a:rPr lang="en-US" sz="2000" dirty="0" err="1" smtClean="0">
                <a:solidFill>
                  <a:srgbClr val="000000"/>
                </a:solidFill>
              </a:rPr>
              <a:t>Hashaki</a:t>
            </a:r>
            <a:r>
              <a:rPr lang="en-US" sz="2000" dirty="0" smtClean="0">
                <a:solidFill>
                  <a:srgbClr val="000000"/>
                </a:solidFill>
              </a:rPr>
              <a:t> 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2300" y="645122"/>
            <a:ext cx="22860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Food Security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Security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05" y="1949450"/>
            <a:ext cx="498569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Y:\Branding\Images\Salicorni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7" y="1873250"/>
            <a:ext cx="8640021" cy="5638800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46100" y="730250"/>
            <a:ext cx="9553666" cy="729358"/>
          </a:xfrm>
        </p:spPr>
        <p:txBody>
          <a:bodyPr/>
          <a:lstStyle/>
          <a:p>
            <a:pPr algn="l"/>
            <a:r>
              <a:rPr lang="en-US" sz="3600" b="1" dirty="0" smtClean="0"/>
              <a:t>Alternative Crops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8500" y="2406650"/>
            <a:ext cx="32004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Salicornia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4098" name="Picture 2" descr="Y:\Branding\Images\Salicornia 2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1873250"/>
            <a:ext cx="4572000" cy="5643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42300" y="645122"/>
            <a:ext cx="22860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Income Security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2300" y="6172464"/>
            <a:ext cx="2209800" cy="11211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241300" y="580231"/>
            <a:ext cx="10452100" cy="8593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sz="3600" b="1">
                <a:latin typeface="Arial" pitchFamily="34" charset="0"/>
                <a:cs typeface="Arial" pitchFamily="34" charset="0"/>
              </a:rPr>
              <a:t>Seed </a:t>
            </a:r>
            <a:r>
              <a:rPr sz="3600" b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Best Management Practices</a:t>
            </a:r>
            <a:endParaRPr sz="3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8" name="image29.jpeg" descr="C:\Users\sik\AppData\Local\Microsoft\Windows\Temporary Internet Files\Content.Outlook\WKFPM88E\GR002_200903110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1875630"/>
            <a:ext cx="3670300" cy="281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30.jpeg" descr="S:\PGR\Quninoa\107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6200" y="4768850"/>
            <a:ext cx="3670300" cy="272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1.jpeg" descr="J:\Volume E\Shoaib\Pictures\2013\KAUST\June 2013\MASDAR  KAUST  Shade House Photos 30 May2013\KAUST\KS 20.JPG"/>
          <p:cNvPicPr/>
          <p:nvPr/>
        </p:nvPicPr>
        <p:blipFill>
          <a:blip r:embed="rId5" cstate="print">
            <a:extLst/>
          </a:blip>
          <a:srcRect b="11111"/>
          <a:stretch>
            <a:fillRect/>
          </a:stretch>
        </p:blipFill>
        <p:spPr>
          <a:xfrm>
            <a:off x="3822700" y="4768851"/>
            <a:ext cx="3769614" cy="273437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785100" y="2287528"/>
            <a:ext cx="2832100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360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Seed </a:t>
            </a:r>
            <a:r>
              <a:rPr sz="360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production </a:t>
            </a:r>
            <a:r>
              <a:rPr sz="360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is a challenge in marginal areas </a:t>
            </a:r>
            <a:endParaRPr sz="3600"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192" name="image32.jpeg" descr="C:\Users\sik\AppData\Local\Microsoft\Windows\Temporary Internet Files\Content.Outlook\WKFPM88E\GR002_2004122040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822700" y="1873250"/>
            <a:ext cx="3773271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2165"/>
            <a:ext cx="10693400" cy="351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76200" y="153292"/>
            <a:ext cx="10680700" cy="1262758"/>
          </a:xfrm>
        </p:spPr>
        <p:txBody>
          <a:bodyPr/>
          <a:lstStyle/>
          <a:p>
            <a:pPr lvl="0"/>
            <a:r>
              <a:rPr lang="en-US" dirty="0" smtClean="0"/>
              <a:t>A unique Center of Excellence looking at Agriculture for Tomorrow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5900" y="3169034"/>
            <a:ext cx="7086600" cy="36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6100" y="5530850"/>
            <a:ext cx="6330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4000" b="1" dirty="0" smtClean="0"/>
              <a:t>Thank you</a:t>
            </a:r>
          </a:p>
          <a:p>
            <a:r>
              <a:rPr lang="en-US" dirty="0" smtClean="0"/>
              <a:t>For more information and ICBA publications visit </a:t>
            </a:r>
            <a:r>
              <a:rPr lang="en-US" sz="2200" b="1" dirty="0" smtClean="0">
                <a:solidFill>
                  <a:srgbClr val="1BA31B"/>
                </a:solidFill>
              </a:rPr>
              <a:t>www.biosaline.com</a:t>
            </a:r>
            <a:endParaRPr lang="en-US" sz="2200" b="1" dirty="0">
              <a:solidFill>
                <a:srgbClr val="1BA31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-1" y="501651"/>
            <a:ext cx="10857232" cy="1145382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ctr">
              <a:defRPr sz="1800"/>
            </a:pPr>
            <a:r>
              <a:rPr sz="8000" b="1" smtClean="0">
                <a:solidFill>
                  <a:srgbClr val="6CB33F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ICBA</a:t>
            </a:r>
            <a:r>
              <a:rPr lang="en-US" sz="4000" b="1" dirty="0" smtClean="0">
                <a:solidFill>
                  <a:srgbClr val="6CB33F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40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:</a:t>
            </a:r>
            <a:r>
              <a:rPr sz="400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sz="4000" b="1">
                <a:latin typeface="Arial" pitchFamily="34" charset="0"/>
                <a:cs typeface="Arial" pitchFamily="34" charset="0"/>
              </a:rPr>
              <a:t>Agriculture for Tomorrow</a:t>
            </a:r>
          </a:p>
        </p:txBody>
      </p:sp>
      <p:grpSp>
        <p:nvGrpSpPr>
          <p:cNvPr id="3" name="Group 75"/>
          <p:cNvGrpSpPr/>
          <p:nvPr/>
        </p:nvGrpSpPr>
        <p:grpSpPr>
          <a:xfrm>
            <a:off x="317500" y="2330450"/>
            <a:ext cx="6705600" cy="4468815"/>
            <a:chOff x="0" y="0"/>
            <a:chExt cx="4343400" cy="2866233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4343400" cy="2866233"/>
            </a:xfrm>
            <a:prstGeom prst="roundRect">
              <a:avLst>
                <a:gd name="adj" fmla="val 16667"/>
              </a:avLst>
            </a:prstGeom>
            <a:solidFill>
              <a:srgbClr val="B8D98A"/>
            </a:solidFill>
            <a:ln w="12700" cap="flat">
              <a:solidFill>
                <a:srgbClr val="B8D98A"/>
              </a:solidFill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227506" y="227185"/>
              <a:ext cx="4063564" cy="1799348"/>
            </a:xfrm>
            <a:prstGeom prst="rect">
              <a:avLst/>
            </a:prstGeom>
            <a:noFill/>
            <a:ln w="12700" cap="flat">
              <a:solidFill>
                <a:srgbClr val="B8D98A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2153" tIns="52153" rIns="52153" bIns="52153" numCol="1" anchor="t">
              <a:spAutoFit/>
            </a:bodyPr>
            <a:lstStyle/>
            <a:p>
              <a:r>
                <a:rPr lang="en-US" sz="4800" b="1" u="sng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Vision:</a:t>
              </a:r>
            </a:p>
            <a:p>
              <a:pPr>
                <a:spcBef>
                  <a:spcPts val="1800"/>
                </a:spcBef>
              </a:pPr>
              <a:r>
                <a:rPr sz="3200" smtClean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To 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be the 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global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Center of Excellence for 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innovative agriculture 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in 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saline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and </a:t>
              </a:r>
              <a:r>
                <a:rPr sz="320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marginal </a:t>
              </a:r>
              <a:r>
                <a:rPr sz="3200" smtClean="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environments</a:t>
              </a:r>
              <a:r>
                <a:rPr lang="en-US" sz="3200" dirty="0" smtClean="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.</a:t>
              </a:r>
              <a:r>
                <a:rPr sz="3200" smtClean="0">
                  <a:latin typeface="Arial" pitchFamily="34" charset="0"/>
                  <a:ea typeface="Arial"/>
                  <a:cs typeface="Arial" pitchFamily="34" charset="0"/>
                  <a:sym typeface="Arial Bold"/>
                </a:rPr>
                <a:t> </a:t>
              </a:r>
              <a:endParaRPr sz="3200">
                <a:latin typeface="Arial" pitchFamily="34" charset="0"/>
                <a:ea typeface="Arial"/>
                <a:cs typeface="Arial" pitchFamily="34" charset="0"/>
                <a:sym typeface="Arial Bold"/>
              </a:endParaRPr>
            </a:p>
          </p:txBody>
        </p:sp>
      </p:grpSp>
      <p:pic>
        <p:nvPicPr>
          <p:cNvPr id="1026" name="Picture 2" descr="C:\Users\CHARBEL\Documents\C&amp;H\Clients\ICBA\ICBA_Strategy_2013_202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397250"/>
            <a:ext cx="2819400" cy="39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-1" y="501651"/>
            <a:ext cx="10857232" cy="1145382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ctr">
              <a:defRPr sz="1800"/>
            </a:pPr>
            <a:r>
              <a:rPr sz="8000" b="1" smtClean="0">
                <a:solidFill>
                  <a:srgbClr val="6CB33F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ICBA</a:t>
            </a:r>
            <a:r>
              <a:rPr lang="en-US" sz="4000" b="1" dirty="0" smtClean="0">
                <a:solidFill>
                  <a:srgbClr val="6CB33F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40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:</a:t>
            </a:r>
            <a:r>
              <a:rPr sz="400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sz="4000" b="1">
                <a:latin typeface="Arial" pitchFamily="34" charset="0"/>
                <a:cs typeface="Arial" pitchFamily="34" charset="0"/>
              </a:rPr>
              <a:t>Agriculture for Tomorrow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469900" y="2406650"/>
            <a:ext cx="6705600" cy="3733800"/>
            <a:chOff x="0" y="0"/>
            <a:chExt cx="4202642" cy="2286000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4202642" cy="2286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3272" y="163928"/>
              <a:ext cx="4059370" cy="144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2153" tIns="52153" rIns="52153" bIns="52153" numCol="1" anchor="t">
              <a:spAutoFit/>
            </a:bodyPr>
            <a:lstStyle/>
            <a:p>
              <a:pPr lvl="0"/>
              <a:r>
                <a:rPr lang="en-US" sz="4800" b="1" u="sng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Mission:</a:t>
              </a:r>
              <a:endParaRPr sz="4800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spcBef>
                  <a:spcPts val="1800"/>
                </a:spcBef>
              </a:pPr>
              <a:r>
                <a:rPr sz="32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To work in </a:t>
              </a:r>
              <a:r>
                <a:rPr sz="3200" dirty="0">
                  <a:latin typeface="Arial" pitchFamily="34" charset="0"/>
                  <a:ea typeface="Arial Bold"/>
                  <a:cs typeface="Arial" pitchFamily="34" charset="0"/>
                  <a:sym typeface="Arial Bold"/>
                </a:rPr>
                <a:t>partnership</a:t>
              </a:r>
              <a:r>
                <a:rPr sz="32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to deliver </a:t>
              </a:r>
              <a:r>
                <a:rPr sz="3200" dirty="0">
                  <a:latin typeface="Arial" pitchFamily="34" charset="0"/>
                  <a:ea typeface="Arial Bold"/>
                  <a:cs typeface="Arial" pitchFamily="34" charset="0"/>
                  <a:sym typeface="Arial Bold"/>
                </a:rPr>
                <a:t>agricultural</a:t>
              </a:r>
              <a:r>
                <a:rPr sz="32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and </a:t>
              </a:r>
              <a:r>
                <a:rPr sz="3200" dirty="0">
                  <a:latin typeface="Arial" pitchFamily="34" charset="0"/>
                  <a:ea typeface="Arial Bold"/>
                  <a:cs typeface="Arial" pitchFamily="34" charset="0"/>
                  <a:sym typeface="Arial Bold"/>
                </a:rPr>
                <a:t>water</a:t>
              </a:r>
              <a:r>
                <a:rPr sz="32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 scarcity solutions in </a:t>
              </a:r>
              <a:r>
                <a:rPr sz="3200">
                  <a:latin typeface="Arial" pitchFamily="34" charset="0"/>
                  <a:ea typeface="Arial Bold"/>
                  <a:cs typeface="Arial" pitchFamily="34" charset="0"/>
                  <a:sym typeface="Arial Bold"/>
                </a:rPr>
                <a:t>marginal </a:t>
              </a:r>
              <a:r>
                <a:rPr sz="3200" smtClean="0">
                  <a:latin typeface="Arial" pitchFamily="34" charset="0"/>
                  <a:ea typeface="Arial Bold"/>
                  <a:cs typeface="Arial" pitchFamily="34" charset="0"/>
                  <a:sym typeface="Arial Bold"/>
                </a:rPr>
                <a:t>environments</a:t>
              </a:r>
              <a:r>
                <a:rPr lang="en-US" sz="3200" dirty="0" smtClean="0">
                  <a:latin typeface="Arial" pitchFamily="34" charset="0"/>
                  <a:ea typeface="Arial Bold"/>
                  <a:cs typeface="Arial" pitchFamily="34" charset="0"/>
                  <a:sym typeface="Arial Bold"/>
                </a:rPr>
                <a:t>.</a:t>
              </a:r>
              <a:endParaRPr sz="3200" dirty="0">
                <a:latin typeface="Arial" pitchFamily="34" charset="0"/>
                <a:ea typeface="Arial Bold"/>
                <a:cs typeface="Arial" pitchFamily="34" charset="0"/>
                <a:sym typeface="Arial Bold"/>
              </a:endParaRPr>
            </a:p>
          </p:txBody>
        </p:sp>
      </p:grpSp>
      <p:pic>
        <p:nvPicPr>
          <p:cNvPr id="1026" name="Picture 2" descr="C:\Users\CHARBEL\Documents\C&amp;H\Clients\ICBA\ICBA_Strategy_2013_202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288075"/>
            <a:ext cx="2819400" cy="39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1817181"/>
            <a:ext cx="108331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image5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949450"/>
            <a:ext cx="10693400" cy="553085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292100" y="587514"/>
            <a:ext cx="106934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sz="3600" b="1">
                <a:latin typeface="Arial" pitchFamily="34" charset="0"/>
                <a:cs typeface="Arial" pitchFamily="34" charset="0"/>
              </a:rPr>
              <a:t>Why Marginal Environments are important?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6.png" descr="http://upload.wikimedia.org/wikipedia/commons/8/85/Arable_land_percent_world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218" y="2694638"/>
            <a:ext cx="10166626" cy="443641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445556" y="908383"/>
            <a:ext cx="9473144" cy="65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2153" tIns="52153" rIns="52153" bIns="52153">
            <a:spAutoFit/>
          </a:bodyPr>
          <a:lstStyle>
            <a:lvl1pPr>
              <a:defRPr sz="41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ctr">
              <a:defRPr sz="1800"/>
            </a:pPr>
            <a:r>
              <a:rPr sz="3600" b="1" dirty="0">
                <a:latin typeface="Arial" pitchFamily="34" charset="0"/>
                <a:cs typeface="Arial" pitchFamily="34" charset="0"/>
              </a:rPr>
              <a:t>Arable land &amp; </a:t>
            </a:r>
            <a:r>
              <a:rPr sz="3600" b="1">
                <a:latin typeface="Arial" pitchFamily="34" charset="0"/>
                <a:cs typeface="Arial" pitchFamily="34" charset="0"/>
              </a:rPr>
              <a:t>Land </a:t>
            </a:r>
            <a:r>
              <a:rPr sz="3600" b="1" smtClean="0">
                <a:latin typeface="Arial" pitchFamily="34" charset="0"/>
                <a:cs typeface="Arial" pitchFamily="34" charset="0"/>
              </a:rPr>
              <a:t>Degradation</a:t>
            </a:r>
            <a:endParaRPr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7752715" y="2072261"/>
            <a:ext cx="2728605" cy="486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2153" tIns="52153" rIns="52153" bIns="52153">
            <a:spAutoFit/>
          </a:bodyPr>
          <a:lstStyle>
            <a:lvl1pPr>
              <a:defRPr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700" dirty="0"/>
              <a:t>Arable Land in %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4294967295"/>
          </p:nvPr>
        </p:nvSpPr>
        <p:spPr>
          <a:xfrm>
            <a:off x="7574491" y="6761729"/>
            <a:ext cx="2495128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5</a:t>
            </a:fld>
            <a:endParaRPr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534670" y="349250"/>
            <a:ext cx="9624060" cy="1260212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425743">
              <a:lnSpc>
                <a:spcPct val="115000"/>
              </a:lnSpc>
              <a:spcBef>
                <a:spcPts val="800"/>
              </a:spcBef>
              <a:defRPr sz="3783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ctr">
              <a:defRPr sz="1800"/>
            </a:pPr>
            <a:r>
              <a:rPr sz="3600" b="1">
                <a:latin typeface="Arial" pitchFamily="34" charset="0"/>
                <a:cs typeface="Arial" pitchFamily="34" charset="0"/>
              </a:rPr>
              <a:t>Projected change in water stress by year 2030 in high emissions scenario </a:t>
            </a:r>
          </a:p>
        </p:txBody>
      </p:sp>
      <p:pic>
        <p:nvPicPr>
          <p:cNvPr id="118" name="image7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3701" y="1949450"/>
            <a:ext cx="9982199" cy="560705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sldNum" sz="quarter" idx="4294967295"/>
          </p:nvPr>
        </p:nvSpPr>
        <p:spPr>
          <a:xfrm>
            <a:off x="7574491" y="6761729"/>
            <a:ext cx="2495128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6</a:t>
            </a:fld>
            <a:endParaRPr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sldNum" sz="quarter" idx="4294967295"/>
          </p:nvPr>
        </p:nvSpPr>
        <p:spPr>
          <a:xfrm>
            <a:off x="8187990" y="7256712"/>
            <a:ext cx="2495128" cy="35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85" tIns="49785" rIns="49785" bIns="49785">
            <a:normAutofit lnSpcReduction="1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7</a:t>
            </a:fld>
            <a:endParaRPr/>
          </a:p>
        </p:txBody>
      </p:sp>
      <p:sp>
        <p:nvSpPr>
          <p:cNvPr id="79" name="Shape 79"/>
          <p:cNvSpPr/>
          <p:nvPr/>
        </p:nvSpPr>
        <p:spPr>
          <a:xfrm>
            <a:off x="317500" y="730250"/>
            <a:ext cx="4329264" cy="71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9785" tIns="49785" rIns="49785" bIns="49785">
            <a:spAutoFit/>
          </a:bodyPr>
          <a:lstStyle>
            <a:lvl1pPr algn="ctr">
              <a:spcBef>
                <a:spcPts val="900"/>
              </a:spcBef>
              <a:defRPr sz="4000" b="1"/>
            </a:lvl1pPr>
          </a:lstStyle>
          <a:p>
            <a:pPr lvl="0" algn="l">
              <a:defRPr sz="1800" b="0"/>
            </a:pPr>
            <a:r>
              <a:rPr sz="4000" b="1"/>
              <a:t>Strategic Objectives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60276" y="1723231"/>
            <a:ext cx="10518846" cy="5812723"/>
            <a:chOff x="82556" y="0"/>
            <a:chExt cx="10518844" cy="5812722"/>
          </a:xfrm>
        </p:grpSpPr>
        <p:grpSp>
          <p:nvGrpSpPr>
            <p:cNvPr id="91" name="Group 91"/>
            <p:cNvGrpSpPr/>
            <p:nvPr/>
          </p:nvGrpSpPr>
          <p:grpSpPr>
            <a:xfrm>
              <a:off x="82556" y="0"/>
              <a:ext cx="10518844" cy="5812722"/>
              <a:chOff x="82557" y="0"/>
              <a:chExt cx="10518842" cy="5812721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82557" y="0"/>
                <a:ext cx="10518842" cy="5812721"/>
              </a:xfrm>
              <a:prstGeom prst="roundRect">
                <a:avLst>
                  <a:gd name="adj" fmla="val 10082"/>
                </a:avLst>
              </a:prstGeom>
              <a:solidFill>
                <a:srgbClr val="255F33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184964" lvl="0" indent="-184964" algn="ctr">
                  <a:lnSpc>
                    <a:spcPct val="80000"/>
                  </a:lnSpc>
                  <a:spcBef>
                    <a:spcPts val="400"/>
                  </a:spcBef>
                  <a:defRPr b="1"/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3844980" y="2055019"/>
                <a:ext cx="1219200" cy="991228"/>
              </a:xfrm>
              <a:prstGeom prst="rightArrow">
                <a:avLst>
                  <a:gd name="adj1" fmla="val 50000"/>
                  <a:gd name="adj2" fmla="val 48635"/>
                </a:avLst>
              </a:prstGeom>
              <a:solidFill>
                <a:srgbClr val="4F81B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spcBef>
                    <a:spcPts val="4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15981" y="462217"/>
                <a:ext cx="3716985" cy="393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lnSpc>
                    <a:spcPct val="80000"/>
                  </a:lnSpc>
                  <a:spcBef>
                    <a:spcPts val="700"/>
                  </a:spcBef>
                  <a:defRPr sz="3000" b="1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3200" b="1" u="sng">
                    <a:solidFill>
                      <a:srgbClr val="FFFFFF"/>
                    </a:solidFill>
                  </a:rPr>
                  <a:t>Strategic Outcomes</a:t>
                </a:r>
                <a:endParaRPr sz="2000" u="sng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Shape 92"/>
            <p:cNvSpPr/>
            <p:nvPr/>
          </p:nvSpPr>
          <p:spPr>
            <a:xfrm>
              <a:off x="374883" y="1216819"/>
              <a:ext cx="4079696" cy="3190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31465" lvl="0" indent="-431465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SzPct val="100000"/>
                <a:buFont typeface="Arial"/>
                <a:buChar char="•"/>
              </a:pPr>
              <a:r>
                <a:rPr sz="2400" b="1" dirty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Increased Food and Nutritional Security</a:t>
              </a:r>
              <a:endParaRPr sz="2400" b="1" dirty="0">
                <a:latin typeface="Arial" pitchFamily="34" charset="0"/>
                <a:ea typeface="Arial"/>
                <a:cs typeface="Arial" pitchFamily="34" charset="0"/>
                <a:sym typeface="Arial"/>
              </a:endParaRPr>
            </a:p>
            <a:p>
              <a:pPr marL="431465" lvl="0" indent="-431465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SzPct val="100000"/>
                <a:buFont typeface="Arial"/>
                <a:buChar char="•"/>
              </a:pPr>
              <a:r>
                <a:rPr sz="2400" b="1" dirty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More Resilient Environment and Income</a:t>
              </a:r>
              <a:endParaRPr sz="2400" b="1" dirty="0">
                <a:latin typeface="Arial" pitchFamily="34" charset="0"/>
                <a:ea typeface="Arial"/>
                <a:cs typeface="Arial" pitchFamily="34" charset="0"/>
                <a:sym typeface="Arial"/>
              </a:endParaRPr>
            </a:p>
            <a:p>
              <a:pPr marL="431465" lvl="0" indent="-431465">
                <a:spcBef>
                  <a:spcPts val="1000"/>
                </a:spcBef>
                <a:spcAft>
                  <a:spcPts val="1000"/>
                </a:spcAft>
                <a:buClr>
                  <a:srgbClr val="FFFFFF"/>
                </a:buClr>
                <a:buSzPct val="100000"/>
                <a:buFont typeface="Arial"/>
                <a:buChar char="•"/>
              </a:pPr>
              <a:r>
                <a:rPr sz="2400" b="1" dirty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Improved Water Security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5368979" y="1064419"/>
              <a:ext cx="5089783" cy="4343399"/>
              <a:chOff x="-1032082" y="-186969"/>
              <a:chExt cx="5089781" cy="4343398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-1032082" y="-186969"/>
                <a:ext cx="5089781" cy="434339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1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-727282" y="117831"/>
                <a:ext cx="4630064" cy="3644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marL="282112" lvl="0" indent="-282112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rebuchet MS Bold"/>
                  <a:buAutoNum type="arabicPeriod"/>
                </a:pPr>
                <a:r>
                  <a:rPr sz="2400" b="1">
                    <a:latin typeface="Arial" pitchFamily="34" charset="0"/>
                    <a:cs typeface="Arial" pitchFamily="34" charset="0"/>
                  </a:rPr>
                  <a:t>Improve generation and dissemination of knowledge (knowledge hub)</a:t>
                </a:r>
                <a:endParaRPr sz="2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2112" lvl="0" indent="-282112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rebuchet MS Bold"/>
                  <a:buAutoNum type="arabicPeriod"/>
                </a:pPr>
                <a:r>
                  <a:rPr sz="2400" b="1">
                    <a:latin typeface="Arial" pitchFamily="34" charset="0"/>
                    <a:cs typeface="Arial" pitchFamily="34" charset="0"/>
                  </a:rPr>
                  <a:t>Expand food and bioenergy solutions</a:t>
                </a:r>
                <a:endParaRPr sz="2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2112" lvl="0" indent="-282112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rebuchet MS Bold"/>
                  <a:buAutoNum type="arabicPeriod"/>
                </a:pPr>
                <a:r>
                  <a:rPr sz="2400" b="1">
                    <a:latin typeface="Arial" pitchFamily="34" charset="0"/>
                    <a:cs typeface="Arial" pitchFamily="34" charset="0"/>
                  </a:rPr>
                  <a:t>Facilitate competitive agri-business enterprises</a:t>
                </a:r>
                <a:endParaRPr sz="2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2112" lvl="0" indent="-282112">
                  <a:spcBef>
                    <a:spcPts val="1300"/>
                  </a:spcBef>
                  <a:buClr>
                    <a:srgbClr val="000000"/>
                  </a:buClr>
                  <a:buSzPct val="100000"/>
                  <a:buFont typeface="Trebuchet MS Bold"/>
                  <a:buAutoNum type="arabicPeriod"/>
                </a:pPr>
                <a:r>
                  <a:rPr sz="2400" b="1">
                    <a:latin typeface="Arial" pitchFamily="34" charset="0"/>
                    <a:cs typeface="Arial" pitchFamily="34" charset="0"/>
                  </a:rPr>
                  <a:t>Increase and enrich partnerships</a:t>
                </a:r>
              </a:p>
            </p:txBody>
          </p:sp>
        </p:grpSp>
      </p:grpSp>
      <p:sp>
        <p:nvSpPr>
          <p:cNvPr id="21" name="Shape 86"/>
          <p:cNvSpPr/>
          <p:nvPr/>
        </p:nvSpPr>
        <p:spPr>
          <a:xfrm>
            <a:off x="5973114" y="2178050"/>
            <a:ext cx="3716986" cy="40062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lnSpc>
                <a:spcPct val="80000"/>
              </a:lnSpc>
              <a:spcBef>
                <a:spcPts val="700"/>
              </a:spcBef>
              <a:defRPr sz="3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u="sng">
                <a:solidFill>
                  <a:srgbClr val="FFFFFF"/>
                </a:solidFill>
              </a:rPr>
              <a:t>Strategic </a:t>
            </a:r>
            <a:r>
              <a:rPr lang="en-US" sz="3200" b="1" u="sng" dirty="0" smtClean="0">
                <a:solidFill>
                  <a:srgbClr val="FFFFFF"/>
                </a:solidFill>
              </a:rPr>
              <a:t>Objectives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4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32100" y="1949450"/>
            <a:ext cx="56388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57867" y="730250"/>
            <a:ext cx="10018033" cy="803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Methodology</a:t>
            </a:r>
            <a:endParaRPr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88900" y="4692650"/>
            <a:ext cx="4267200" cy="327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786384">
              <a:lnSpc>
                <a:spcPct val="100000"/>
              </a:lnSpc>
              <a:spcBef>
                <a:spcPts val="900"/>
              </a:spcBef>
              <a:buNone/>
              <a:defRPr sz="1800"/>
            </a:pPr>
            <a:r>
              <a:rPr lang="en-US" sz="3784" dirty="0" smtClean="0"/>
              <a:t>Work through </a:t>
            </a:r>
          </a:p>
          <a:p>
            <a:pPr marL="0" lvl="0" indent="0" defTabSz="786384">
              <a:lnSpc>
                <a:spcPct val="100000"/>
              </a:lnSpc>
              <a:spcBef>
                <a:spcPts val="900"/>
              </a:spcBef>
              <a:buNone/>
              <a:defRPr sz="1800"/>
            </a:pPr>
            <a:r>
              <a:rPr sz="3784" b="1" smtClean="0"/>
              <a:t>Partnership</a:t>
            </a:r>
            <a:r>
              <a:rPr lang="en-US" sz="3784" b="1" dirty="0" smtClean="0"/>
              <a:t>s</a:t>
            </a:r>
            <a:r>
              <a:rPr lang="en-US" sz="3784" dirty="0" smtClean="0"/>
              <a:t> </a:t>
            </a:r>
          </a:p>
          <a:p>
            <a:pPr marL="0" lvl="0" indent="0" defTabSz="786384">
              <a:lnSpc>
                <a:spcPct val="100000"/>
              </a:lnSpc>
              <a:spcBef>
                <a:spcPts val="900"/>
              </a:spcBef>
              <a:buNone/>
              <a:defRPr sz="1800"/>
            </a:pPr>
            <a:r>
              <a:rPr lang="en-US" sz="3784" dirty="0" smtClean="0"/>
              <a:t>to achieve </a:t>
            </a:r>
            <a:r>
              <a:rPr lang="en-US" sz="3784" b="1" dirty="0" smtClean="0"/>
              <a:t>Impact</a:t>
            </a:r>
            <a:endParaRPr sz="3784" b="1"/>
          </a:p>
        </p:txBody>
      </p:sp>
      <p:sp>
        <p:nvSpPr>
          <p:cNvPr id="103" name="Shape 103"/>
          <p:cNvSpPr/>
          <p:nvPr/>
        </p:nvSpPr>
        <p:spPr>
          <a:xfrm>
            <a:off x="508965" y="2418903"/>
            <a:ext cx="6177839" cy="50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85" tIns="49785" rIns="49785" bIns="49785">
            <a:spAutoFit/>
          </a:bodyPr>
          <a:lstStyle>
            <a:lvl1pPr>
              <a:defRPr sz="2600" b="1" i="1"/>
            </a:lvl1pPr>
          </a:lstStyle>
          <a:p>
            <a:pPr lvl="0">
              <a:defRPr sz="1800" b="0" i="0"/>
            </a:pPr>
            <a:endParaRPr sz="2600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17500" y="2409825"/>
            <a:ext cx="5002213" cy="364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85" tIns="49785" rIns="49785" bIns="49785">
            <a:spAutoFit/>
          </a:bodyPr>
          <a:lstStyle/>
          <a:p>
            <a:pPr marL="558094" lvl="0" indent="-558094" defTabSz="995362">
              <a:spcBef>
                <a:spcPts val="600"/>
              </a:spcBef>
              <a:buSzPct val="100000"/>
              <a:buFont typeface="Arial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Assessment of natural resources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58094" lvl="0" indent="-558094" defTabSz="995362">
              <a:spcBef>
                <a:spcPts val="600"/>
              </a:spcBef>
              <a:buSzPct val="100000"/>
              <a:buFont typeface="Arial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Climate change impacts and management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58094" lvl="0" indent="-558094" defTabSz="995362">
              <a:spcBef>
                <a:spcPts val="600"/>
              </a:spcBef>
              <a:buSzPct val="100000"/>
              <a:buFont typeface="Arial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Crop productivity and diversification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58094" lvl="0" indent="-558094" defTabSz="995362">
              <a:spcBef>
                <a:spcPts val="600"/>
              </a:spcBef>
              <a:buSzPct val="100000"/>
              <a:buFont typeface="Arial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Aquaculture and bioenergy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58094" lvl="0" indent="-558094" defTabSz="995362">
              <a:spcBef>
                <a:spcPts val="600"/>
              </a:spcBef>
              <a:buSzPct val="100000"/>
              <a:buFont typeface="Arial"/>
              <a:buChar char="•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Policies for resilience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500" y="730250"/>
            <a:ext cx="9553666" cy="729358"/>
          </a:xfrm>
        </p:spPr>
        <p:txBody>
          <a:bodyPr/>
          <a:lstStyle/>
          <a:p>
            <a:pPr algn="l"/>
            <a:r>
              <a:rPr lang="en-US" sz="3600" b="1" dirty="0" smtClean="0"/>
              <a:t>Research Innovations</a:t>
            </a:r>
            <a:endParaRPr lang="en-US" sz="3600" b="1" dirty="0"/>
          </a:p>
        </p:txBody>
      </p:sp>
      <p:pic>
        <p:nvPicPr>
          <p:cNvPr id="2050" name="Picture 2" descr="C:\Users\std\AppData\Local\Microsoft\Windows\INetCache\Content.Outlook\ZAQVKZP7\IMG_9990-transparent-Biochar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982" y="2330450"/>
            <a:ext cx="5259115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1081</Words>
  <Application>Microsoft Office PowerPoint</Application>
  <PresentationFormat>Custom</PresentationFormat>
  <Paragraphs>178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Slide 1</vt:lpstr>
      <vt:lpstr>ICBA : Agriculture for Tomorrow</vt:lpstr>
      <vt:lpstr>ICBA : Agriculture for Tomorrow</vt:lpstr>
      <vt:lpstr>Slide 4</vt:lpstr>
      <vt:lpstr>Slide 5</vt:lpstr>
      <vt:lpstr>Projected change in water stress by year 2030 in high emissions scenario </vt:lpstr>
      <vt:lpstr>Slide 7</vt:lpstr>
      <vt:lpstr>Methodology</vt:lpstr>
      <vt:lpstr>Research Innovations</vt:lpstr>
      <vt:lpstr>Key Technologies and Products</vt:lpstr>
      <vt:lpstr>Use of Alternative Water </vt:lpstr>
      <vt:lpstr>Irrigation Technologies &amp; Management </vt:lpstr>
      <vt:lpstr>Land Management Technologies</vt:lpstr>
      <vt:lpstr>Modeling, Remote Sensing </vt:lpstr>
      <vt:lpstr>Alternative Crops</vt:lpstr>
      <vt:lpstr>Alternative Crops</vt:lpstr>
      <vt:lpstr>Alternative Crops</vt:lpstr>
      <vt:lpstr>Seed Production Best Management Practices</vt:lpstr>
      <vt:lpstr>A unique Center of Excellence looking at Agriculture for Tomorrow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CHARBEL</dc:creator>
  <cp:lastModifiedBy>Seta Tutundjian</cp:lastModifiedBy>
  <cp:revision>35</cp:revision>
  <dcterms:modified xsi:type="dcterms:W3CDTF">2015-03-23T18:07:57Z</dcterms:modified>
</cp:coreProperties>
</file>