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70" r:id="rId1"/>
    <p:sldMasterId id="2147484286" r:id="rId2"/>
    <p:sldMasterId id="2147484300" r:id="rId3"/>
  </p:sldMasterIdLst>
  <p:notesMasterIdLst>
    <p:notesMasterId r:id="rId38"/>
  </p:notesMasterIdLst>
  <p:handoutMasterIdLst>
    <p:handoutMasterId r:id="rId39"/>
  </p:handoutMasterIdLst>
  <p:sldIdLst>
    <p:sldId id="397" r:id="rId4"/>
    <p:sldId id="261" r:id="rId5"/>
    <p:sldId id="263" r:id="rId6"/>
    <p:sldId id="413" r:id="rId7"/>
    <p:sldId id="414" r:id="rId8"/>
    <p:sldId id="344" r:id="rId9"/>
    <p:sldId id="346" r:id="rId10"/>
    <p:sldId id="443" r:id="rId11"/>
    <p:sldId id="444" r:id="rId12"/>
    <p:sldId id="445" r:id="rId13"/>
    <p:sldId id="446" r:id="rId14"/>
    <p:sldId id="449" r:id="rId15"/>
    <p:sldId id="432" r:id="rId16"/>
    <p:sldId id="370" r:id="rId17"/>
    <p:sldId id="371" r:id="rId18"/>
    <p:sldId id="421" r:id="rId19"/>
    <p:sldId id="390" r:id="rId20"/>
    <p:sldId id="435" r:id="rId21"/>
    <p:sldId id="395" r:id="rId22"/>
    <p:sldId id="358" r:id="rId23"/>
    <p:sldId id="404" r:id="rId24"/>
    <p:sldId id="359" r:id="rId25"/>
    <p:sldId id="374" r:id="rId26"/>
    <p:sldId id="361" r:id="rId27"/>
    <p:sldId id="362" r:id="rId28"/>
    <p:sldId id="367" r:id="rId29"/>
    <p:sldId id="388" r:id="rId30"/>
    <p:sldId id="405" r:id="rId31"/>
    <p:sldId id="406" r:id="rId32"/>
    <p:sldId id="383" r:id="rId33"/>
    <p:sldId id="376" r:id="rId34"/>
    <p:sldId id="377" r:id="rId35"/>
    <p:sldId id="306" r:id="rId36"/>
    <p:sldId id="415" r:id="rId37"/>
  </p:sldIdLst>
  <p:sldSz cx="9144000" cy="6858000" type="screen4x3"/>
  <p:notesSz cx="9926638" cy="6797675"/>
  <p:defaultTextStyle>
    <a:defPPr>
      <a:defRPr lang="en-GB"/>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0C30D"/>
    <a:srgbClr val="5BBF21"/>
    <a:srgbClr val="406C90"/>
    <a:srgbClr val="329E91"/>
    <a:srgbClr val="FF0000"/>
    <a:srgbClr val="FFFFFF"/>
    <a:srgbClr val="9DD97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6383" autoAdjust="0"/>
  </p:normalViewPr>
  <p:slideViewPr>
    <p:cSldViewPr snapToGrid="0" snapToObjects="1" showGuides="1">
      <p:cViewPr varScale="1">
        <p:scale>
          <a:sx n="59" d="100"/>
          <a:sy n="59" d="100"/>
        </p:scale>
        <p:origin x="-1572" y="-78"/>
      </p:cViewPr>
      <p:guideLst>
        <p:guide orient="horz" pos="1662"/>
        <p:guide orient="horz" pos="640"/>
        <p:guide orient="horz" pos="4248"/>
        <p:guide pos="536"/>
        <p:guide pos="2880"/>
        <p:guide pos="155"/>
        <p:guide pos="5242"/>
        <p:guide pos="552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522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8.xml"/><Relationship Id="rId3" Type="http://schemas.openxmlformats.org/officeDocument/2006/relationships/slide" Target="slides/slide3.xml"/><Relationship Id="rId7" Type="http://schemas.openxmlformats.org/officeDocument/2006/relationships/slide" Target="slides/slide1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6.xml"/><Relationship Id="rId5" Type="http://schemas.openxmlformats.org/officeDocument/2006/relationships/slide" Target="slides/slide15.xml"/><Relationship Id="rId4"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pie3DChart>
        <c:varyColors val="1"/>
        <c:ser>
          <c:idx val="0"/>
          <c:order val="0"/>
          <c:tx>
            <c:strRef>
              <c:f>Sheet1!$B$1</c:f>
              <c:strCache>
                <c:ptCount val="1"/>
                <c:pt idx="0">
                  <c:v>£M</c:v>
                </c:pt>
              </c:strCache>
            </c:strRef>
          </c:tx>
          <c:dPt>
            <c:idx val="0"/>
          </c:dPt>
          <c:dPt>
            <c:idx val="1"/>
            <c:spPr>
              <a:solidFill>
                <a:srgbClr val="30C30D"/>
              </a:solidFill>
            </c:spPr>
          </c:dPt>
          <c:dPt>
            <c:idx val="2"/>
            <c:spPr>
              <a:solidFill>
                <a:srgbClr val="329E91"/>
              </a:solidFill>
            </c:spPr>
          </c:dPt>
          <c:dPt>
            <c:idx val="3"/>
            <c:spPr>
              <a:solidFill>
                <a:srgbClr val="406C90"/>
              </a:solidFill>
            </c:spPr>
          </c:dPt>
          <c:dLbls>
            <c:dLbl>
              <c:idx val="0"/>
              <c:tx>
                <c:rich>
                  <a:bodyPr/>
                  <a:lstStyle/>
                  <a:p>
                    <a:r>
                      <a:rPr lang="en-US" dirty="0">
                        <a:solidFill>
                          <a:schemeClr val="bg1"/>
                        </a:solidFill>
                      </a:rPr>
                      <a:t>Publishing, </a:t>
                    </a:r>
                    <a:r>
                      <a:rPr lang="en-US" dirty="0" smtClean="0">
                        <a:solidFill>
                          <a:schemeClr val="bg1"/>
                        </a:solidFill>
                      </a:rPr>
                      <a:t>18.7</a:t>
                    </a:r>
                  </a:p>
                </c:rich>
              </c:tx>
              <c:showVal val="1"/>
              <c:showCatName val="1"/>
            </c:dLbl>
            <c:dLbl>
              <c:idx val="1"/>
              <c:tx>
                <c:rich>
                  <a:bodyPr/>
                  <a:lstStyle/>
                  <a:p>
                    <a:r>
                      <a:rPr lang="en-US" dirty="0" err="1">
                        <a:solidFill>
                          <a:schemeClr val="bg1"/>
                        </a:solidFill>
                      </a:rPr>
                      <a:t>Int</a:t>
                    </a:r>
                    <a:r>
                      <a:rPr lang="en-US" dirty="0">
                        <a:solidFill>
                          <a:schemeClr val="bg1"/>
                        </a:solidFill>
                      </a:rPr>
                      <a:t> Dev, </a:t>
                    </a:r>
                    <a:r>
                      <a:rPr lang="en-US" dirty="0" smtClean="0">
                        <a:solidFill>
                          <a:schemeClr val="bg1"/>
                        </a:solidFill>
                      </a:rPr>
                      <a:t>14.4</a:t>
                    </a:r>
                    <a:endParaRPr lang="en-US" dirty="0">
                      <a:solidFill>
                        <a:schemeClr val="bg1"/>
                      </a:solidFill>
                    </a:endParaRPr>
                  </a:p>
                </c:rich>
              </c:tx>
              <c:showVal val="1"/>
              <c:showCatName val="1"/>
            </c:dLbl>
            <c:dLbl>
              <c:idx val="2"/>
              <c:tx>
                <c:rich>
                  <a:bodyPr/>
                  <a:lstStyle/>
                  <a:p>
                    <a:r>
                      <a:rPr lang="en-US" dirty="0" smtClean="0"/>
                      <a:t>Plantwise</a:t>
                    </a:r>
                    <a:r>
                      <a:rPr lang="en-US" dirty="0"/>
                      <a:t>, </a:t>
                    </a:r>
                    <a:r>
                      <a:rPr lang="en-US" dirty="0" smtClean="0"/>
                      <a:t>11.5</a:t>
                    </a:r>
                    <a:endParaRPr lang="en-US" dirty="0"/>
                  </a:p>
                </c:rich>
              </c:tx>
              <c:showVal val="1"/>
              <c:showCatName val="1"/>
            </c:dLbl>
            <c:dLbl>
              <c:idx val="3"/>
              <c:layout>
                <c:manualLayout>
                  <c:x val="0.12280382825689706"/>
                  <c:y val="0"/>
                </c:manualLayout>
              </c:layout>
              <c:spPr/>
              <c:txPr>
                <a:bodyPr/>
                <a:lstStyle/>
                <a:p>
                  <a:pPr>
                    <a:defRPr b="1">
                      <a:solidFill>
                        <a:schemeClr val="tx1"/>
                      </a:solidFill>
                    </a:defRPr>
                  </a:pPr>
                  <a:endParaRPr lang="en-US"/>
                </a:p>
              </c:txPr>
              <c:showVal val="1"/>
              <c:showCatName val="1"/>
            </c:dLbl>
            <c:txPr>
              <a:bodyPr/>
              <a:lstStyle/>
              <a:p>
                <a:pPr>
                  <a:defRPr b="1">
                    <a:solidFill>
                      <a:schemeClr val="bg1"/>
                    </a:solidFill>
                  </a:defRPr>
                </a:pPr>
                <a:endParaRPr lang="en-US"/>
              </a:p>
            </c:txPr>
            <c:showVal val="1"/>
            <c:showCatName val="1"/>
          </c:dLbls>
          <c:cat>
            <c:strRef>
              <c:f>Sheet1!$A$2:$A$5</c:f>
              <c:strCache>
                <c:ptCount val="4"/>
                <c:pt idx="0">
                  <c:v>Publishing</c:v>
                </c:pt>
                <c:pt idx="1">
                  <c:v>Int Dev</c:v>
                </c:pt>
                <c:pt idx="2">
                  <c:v>Plantwise</c:v>
                </c:pt>
                <c:pt idx="3">
                  <c:v>Unrestricted</c:v>
                </c:pt>
              </c:strCache>
            </c:strRef>
          </c:cat>
          <c:val>
            <c:numRef>
              <c:f>Sheet1!$B$2:$B$5</c:f>
              <c:numCache>
                <c:formatCode>General</c:formatCode>
                <c:ptCount val="4"/>
                <c:pt idx="0">
                  <c:v>18.72</c:v>
                </c:pt>
                <c:pt idx="1">
                  <c:v>14.4</c:v>
                </c:pt>
                <c:pt idx="2">
                  <c:v>11</c:v>
                </c:pt>
                <c:pt idx="3">
                  <c:v>1.9000000000000001</c:v>
                </c:pt>
              </c:numCache>
            </c:numRef>
          </c:val>
        </c:ser>
        <c:dLbls>
          <c:showVal val="1"/>
          <c:showCatName val="1"/>
        </c:dLbls>
      </c:pie3DChart>
    </c:plotArea>
    <c:plotVisOnly val="1"/>
    <c:dispBlanksAs val="zero"/>
  </c:chart>
  <c:txPr>
    <a:bodyPr/>
    <a:lstStyle/>
    <a:p>
      <a:pPr>
        <a:defRPr sz="1797"/>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FFAB6-D0E4-47EA-9150-507B33BDFA18}"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GB"/>
        </a:p>
      </dgm:t>
    </dgm:pt>
    <dgm:pt modelId="{CD92AFF2-721F-4491-8298-9BA388BC1386}">
      <dgm:prSet phldrT="[Text]" custT="1"/>
      <dgm:spPr/>
      <dgm:t>
        <a:bodyPr/>
        <a:lstStyle/>
        <a:p>
          <a:r>
            <a:rPr lang="en-GB" sz="1800" b="1" dirty="0" smtClean="0">
              <a:solidFill>
                <a:schemeClr val="accent1"/>
              </a:solidFill>
            </a:rPr>
            <a:t>Individual</a:t>
          </a:r>
        </a:p>
        <a:p>
          <a:r>
            <a:rPr lang="en-GB" sz="1800" b="1" dirty="0" smtClean="0">
              <a:solidFill>
                <a:schemeClr val="accent1"/>
              </a:solidFill>
            </a:rPr>
            <a:t>farm visits</a:t>
          </a:r>
          <a:endParaRPr lang="en-GB" sz="1800" b="1" dirty="0">
            <a:solidFill>
              <a:schemeClr val="accent1"/>
            </a:solidFill>
          </a:endParaRPr>
        </a:p>
      </dgm:t>
    </dgm:pt>
    <dgm:pt modelId="{36130747-FBE5-40DD-91E6-D548C1426B22}" type="parTrans" cxnId="{A60CAA4D-C051-4604-A48D-54843F50A3D2}">
      <dgm:prSet/>
      <dgm:spPr/>
      <dgm:t>
        <a:bodyPr/>
        <a:lstStyle/>
        <a:p>
          <a:endParaRPr lang="en-GB"/>
        </a:p>
      </dgm:t>
    </dgm:pt>
    <dgm:pt modelId="{7F30F0C0-2E1F-4A56-9DC6-84764783488E}" type="sibTrans" cxnId="{A60CAA4D-C051-4604-A48D-54843F50A3D2}">
      <dgm:prSet/>
      <dgm:spPr/>
      <dgm:t>
        <a:bodyPr/>
        <a:lstStyle/>
        <a:p>
          <a:endParaRPr lang="en-GB"/>
        </a:p>
      </dgm:t>
    </dgm:pt>
    <dgm:pt modelId="{A1C00B03-BD3D-425F-B30F-6595193EDCA5}">
      <dgm:prSet phldrT="[Text]" custT="1"/>
      <dgm:spPr/>
      <dgm:t>
        <a:bodyPr/>
        <a:lstStyle/>
        <a:p>
          <a:r>
            <a:rPr lang="en-GB" sz="1800" b="1" dirty="0" smtClean="0">
              <a:solidFill>
                <a:schemeClr val="accent1"/>
              </a:solidFill>
            </a:rPr>
            <a:t>Farmer </a:t>
          </a:r>
        </a:p>
        <a:p>
          <a:r>
            <a:rPr lang="en-GB" sz="1800" b="1" dirty="0" smtClean="0">
              <a:solidFill>
                <a:schemeClr val="accent1"/>
              </a:solidFill>
            </a:rPr>
            <a:t>field </a:t>
          </a:r>
          <a:r>
            <a:rPr lang="en-GB" sz="1600" b="1" dirty="0" smtClean="0">
              <a:solidFill>
                <a:schemeClr val="accent1"/>
              </a:solidFill>
            </a:rPr>
            <a:t>schools</a:t>
          </a:r>
          <a:endParaRPr lang="en-GB" sz="1800" b="1" dirty="0">
            <a:solidFill>
              <a:schemeClr val="accent1"/>
            </a:solidFill>
          </a:endParaRPr>
        </a:p>
      </dgm:t>
    </dgm:pt>
    <dgm:pt modelId="{8CBA75C8-B296-4492-9DE9-552715865DB3}" type="parTrans" cxnId="{AC6A6CDA-7F13-4484-B524-81792843D43E}">
      <dgm:prSet/>
      <dgm:spPr/>
      <dgm:t>
        <a:bodyPr/>
        <a:lstStyle/>
        <a:p>
          <a:endParaRPr lang="en-GB"/>
        </a:p>
      </dgm:t>
    </dgm:pt>
    <dgm:pt modelId="{48597524-FD7E-4A15-B8C8-557689A742D3}" type="sibTrans" cxnId="{AC6A6CDA-7F13-4484-B524-81792843D43E}">
      <dgm:prSet/>
      <dgm:spPr/>
      <dgm:t>
        <a:bodyPr/>
        <a:lstStyle/>
        <a:p>
          <a:endParaRPr lang="en-GB"/>
        </a:p>
      </dgm:t>
    </dgm:pt>
    <dgm:pt modelId="{49DF29C6-3DFC-4471-B2AA-2BD553E856FC}">
      <dgm:prSet phldrT="[Text]"/>
      <dgm:spPr/>
      <dgm:t>
        <a:bodyPr/>
        <a:lstStyle/>
        <a:p>
          <a:endParaRPr lang="en-GB" dirty="0" smtClean="0"/>
        </a:p>
        <a:p>
          <a:endParaRPr lang="en-GB" dirty="0"/>
        </a:p>
      </dgm:t>
    </dgm:pt>
    <dgm:pt modelId="{5B1707C8-4E23-4624-95DD-2977B799B31D}" type="parTrans" cxnId="{7F862080-3488-40F9-AE16-B7405987D48C}">
      <dgm:prSet/>
      <dgm:spPr/>
      <dgm:t>
        <a:bodyPr/>
        <a:lstStyle/>
        <a:p>
          <a:endParaRPr lang="en-GB"/>
        </a:p>
      </dgm:t>
    </dgm:pt>
    <dgm:pt modelId="{AAD3044B-E8AF-4F06-9FF1-CE4935B1B194}" type="sibTrans" cxnId="{7F862080-3488-40F9-AE16-B7405987D48C}">
      <dgm:prSet/>
      <dgm:spPr/>
      <dgm:t>
        <a:bodyPr/>
        <a:lstStyle/>
        <a:p>
          <a:endParaRPr lang="en-GB"/>
        </a:p>
      </dgm:t>
    </dgm:pt>
    <dgm:pt modelId="{9CF66BD7-F238-4BF2-84DE-3C58188F23CD}">
      <dgm:prSet phldrT="[Text]" custT="1"/>
      <dgm:spPr/>
      <dgm:t>
        <a:bodyPr/>
        <a:lstStyle/>
        <a:p>
          <a:r>
            <a:rPr lang="en-GB" sz="1800" b="1" dirty="0" smtClean="0">
              <a:solidFill>
                <a:schemeClr val="accent1"/>
              </a:solidFill>
            </a:rPr>
            <a:t>Mass </a:t>
          </a:r>
        </a:p>
        <a:p>
          <a:r>
            <a:rPr lang="en-GB" sz="1800" b="1" dirty="0" smtClean="0">
              <a:solidFill>
                <a:schemeClr val="accent1"/>
              </a:solidFill>
            </a:rPr>
            <a:t>media</a:t>
          </a:r>
          <a:endParaRPr lang="en-GB" sz="1800" b="1" dirty="0">
            <a:solidFill>
              <a:schemeClr val="accent1"/>
            </a:solidFill>
          </a:endParaRPr>
        </a:p>
      </dgm:t>
    </dgm:pt>
    <dgm:pt modelId="{FF3D9E25-AB1E-4717-B293-280798BA3693}" type="parTrans" cxnId="{49487453-FC46-46CB-BE63-7C254B04F416}">
      <dgm:prSet/>
      <dgm:spPr/>
      <dgm:t>
        <a:bodyPr/>
        <a:lstStyle/>
        <a:p>
          <a:endParaRPr lang="en-GB"/>
        </a:p>
      </dgm:t>
    </dgm:pt>
    <dgm:pt modelId="{82CCF749-7568-4C32-A631-1474EA5DE18B}" type="sibTrans" cxnId="{49487453-FC46-46CB-BE63-7C254B04F416}">
      <dgm:prSet/>
      <dgm:spPr/>
      <dgm:t>
        <a:bodyPr/>
        <a:lstStyle/>
        <a:p>
          <a:endParaRPr lang="en-GB"/>
        </a:p>
      </dgm:t>
    </dgm:pt>
    <dgm:pt modelId="{1CB6703B-E2DD-49EC-88AA-F9E6B5BF8C9A}" type="pres">
      <dgm:prSet presAssocID="{53FFFAB6-D0E4-47EA-9150-507B33BDFA18}" presName="Name0" presStyleCnt="0">
        <dgm:presLayoutVars>
          <dgm:chMax val="7"/>
          <dgm:chPref val="5"/>
        </dgm:presLayoutVars>
      </dgm:prSet>
      <dgm:spPr/>
      <dgm:t>
        <a:bodyPr/>
        <a:lstStyle/>
        <a:p>
          <a:endParaRPr lang="en-GB"/>
        </a:p>
      </dgm:t>
    </dgm:pt>
    <dgm:pt modelId="{E3EF03F9-302A-4D92-81AF-412741FAAA29}" type="pres">
      <dgm:prSet presAssocID="{53FFFAB6-D0E4-47EA-9150-507B33BDFA18}" presName="arrowNode" presStyleLbl="node1" presStyleIdx="0" presStyleCnt="1" custAng="1003626" custScaleX="181818" custScaleY="100000" custLinFactNeighborX="3030" custLinFactNeighborY="24375"/>
      <dgm:spPr/>
    </dgm:pt>
    <dgm:pt modelId="{45A0C0DB-5E54-4E51-AE68-9CCCC39DA42F}" type="pres">
      <dgm:prSet presAssocID="{CD92AFF2-721F-4491-8298-9BA388BC1386}" presName="txNode1" presStyleLbl="revTx" presStyleIdx="0" presStyleCnt="4" custLinFactNeighborX="-61964" custLinFactNeighborY="7688">
        <dgm:presLayoutVars>
          <dgm:bulletEnabled val="1"/>
        </dgm:presLayoutVars>
      </dgm:prSet>
      <dgm:spPr/>
      <dgm:t>
        <a:bodyPr/>
        <a:lstStyle/>
        <a:p>
          <a:endParaRPr lang="en-GB"/>
        </a:p>
      </dgm:t>
    </dgm:pt>
    <dgm:pt modelId="{5896B145-8AB0-46DB-910A-76F1D9932CDC}" type="pres">
      <dgm:prSet presAssocID="{A1C00B03-BD3D-425F-B30F-6595193EDCA5}" presName="txNode2" presStyleLbl="revTx" presStyleIdx="1" presStyleCnt="4" custScaleX="55156" custLinFactX="-48100" custLinFactNeighborX="-100000" custLinFactNeighborY="11283">
        <dgm:presLayoutVars>
          <dgm:bulletEnabled val="1"/>
        </dgm:presLayoutVars>
      </dgm:prSet>
      <dgm:spPr/>
      <dgm:t>
        <a:bodyPr/>
        <a:lstStyle/>
        <a:p>
          <a:endParaRPr lang="en-GB"/>
        </a:p>
      </dgm:t>
    </dgm:pt>
    <dgm:pt modelId="{462CDB1D-12EF-49A1-BC72-5E5C301250F8}" type="pres">
      <dgm:prSet presAssocID="{48597524-FD7E-4A15-B8C8-557689A742D3}" presName="dotNode2" presStyleCnt="0"/>
      <dgm:spPr/>
    </dgm:pt>
    <dgm:pt modelId="{EF0347CA-9A66-4CA4-9FAC-D4426871B2CE}" type="pres">
      <dgm:prSet presAssocID="{48597524-FD7E-4A15-B8C8-557689A742D3}" presName="dotRepeatNode" presStyleLbl="fgShp" presStyleIdx="0" presStyleCnt="2" custLinFactX="-752540" custLinFactY="-200000" custLinFactNeighborX="-800000" custLinFactNeighborY="-207870"/>
      <dgm:spPr/>
      <dgm:t>
        <a:bodyPr/>
        <a:lstStyle/>
        <a:p>
          <a:endParaRPr lang="en-GB"/>
        </a:p>
      </dgm:t>
    </dgm:pt>
    <dgm:pt modelId="{6D9F344D-F02A-4943-B7D4-52AC1938B06F}" type="pres">
      <dgm:prSet presAssocID="{49DF29C6-3DFC-4471-B2AA-2BD553E856FC}" presName="txNode3" presStyleLbl="revTx" presStyleIdx="2" presStyleCnt="4">
        <dgm:presLayoutVars>
          <dgm:bulletEnabled val="1"/>
        </dgm:presLayoutVars>
      </dgm:prSet>
      <dgm:spPr/>
      <dgm:t>
        <a:bodyPr/>
        <a:lstStyle/>
        <a:p>
          <a:endParaRPr lang="en-GB"/>
        </a:p>
      </dgm:t>
    </dgm:pt>
    <dgm:pt modelId="{8AA17ED3-5AFA-4590-A25C-BE31062995FB}" type="pres">
      <dgm:prSet presAssocID="{AAD3044B-E8AF-4F06-9FF1-CE4935B1B194}" presName="dotNode3" presStyleCnt="0"/>
      <dgm:spPr/>
    </dgm:pt>
    <dgm:pt modelId="{14131C6D-544D-4865-9A84-BF436C88D27B}" type="pres">
      <dgm:prSet presAssocID="{AAD3044B-E8AF-4F06-9FF1-CE4935B1B194}" presName="dotRepeatNode" presStyleLbl="fgShp" presStyleIdx="1" presStyleCnt="2" custLinFactX="1000000" custLinFactY="544669" custLinFactNeighborX="1013039" custLinFactNeighborY="600000"/>
      <dgm:spPr/>
      <dgm:t>
        <a:bodyPr/>
        <a:lstStyle/>
        <a:p>
          <a:endParaRPr lang="en-GB"/>
        </a:p>
      </dgm:t>
    </dgm:pt>
    <dgm:pt modelId="{89F205EB-5165-4122-B15E-3A6651A420E7}" type="pres">
      <dgm:prSet presAssocID="{9CF66BD7-F238-4BF2-84DE-3C58188F23CD}" presName="txNode4" presStyleLbl="revTx" presStyleIdx="3" presStyleCnt="4" custLinFactNeighborX="22198" custLinFactNeighborY="-50832">
        <dgm:presLayoutVars>
          <dgm:bulletEnabled val="1"/>
        </dgm:presLayoutVars>
      </dgm:prSet>
      <dgm:spPr/>
      <dgm:t>
        <a:bodyPr/>
        <a:lstStyle/>
        <a:p>
          <a:endParaRPr lang="en-GB"/>
        </a:p>
      </dgm:t>
    </dgm:pt>
  </dgm:ptLst>
  <dgm:cxnLst>
    <dgm:cxn modelId="{A60CAA4D-C051-4604-A48D-54843F50A3D2}" srcId="{53FFFAB6-D0E4-47EA-9150-507B33BDFA18}" destId="{CD92AFF2-721F-4491-8298-9BA388BC1386}" srcOrd="0" destOrd="0" parTransId="{36130747-FBE5-40DD-91E6-D548C1426B22}" sibTransId="{7F30F0C0-2E1F-4A56-9DC6-84764783488E}"/>
    <dgm:cxn modelId="{9206920A-FFD4-4A43-A7C2-9606891DB528}" type="presOf" srcId="{49DF29C6-3DFC-4471-B2AA-2BD553E856FC}" destId="{6D9F344D-F02A-4943-B7D4-52AC1938B06F}" srcOrd="0" destOrd="0" presId="urn:microsoft.com/office/officeart/2009/3/layout/DescendingProcess"/>
    <dgm:cxn modelId="{7F862080-3488-40F9-AE16-B7405987D48C}" srcId="{53FFFAB6-D0E4-47EA-9150-507B33BDFA18}" destId="{49DF29C6-3DFC-4471-B2AA-2BD553E856FC}" srcOrd="2" destOrd="0" parTransId="{5B1707C8-4E23-4624-95DD-2977B799B31D}" sibTransId="{AAD3044B-E8AF-4F06-9FF1-CE4935B1B194}"/>
    <dgm:cxn modelId="{7821263B-54F3-419A-A1A5-C104386578F2}" type="presOf" srcId="{CD92AFF2-721F-4491-8298-9BA388BC1386}" destId="{45A0C0DB-5E54-4E51-AE68-9CCCC39DA42F}" srcOrd="0" destOrd="0" presId="urn:microsoft.com/office/officeart/2009/3/layout/DescendingProcess"/>
    <dgm:cxn modelId="{9DAFA8B3-7136-481D-AB76-C3AB867F83B9}" type="presOf" srcId="{AAD3044B-E8AF-4F06-9FF1-CE4935B1B194}" destId="{14131C6D-544D-4865-9A84-BF436C88D27B}" srcOrd="0" destOrd="0" presId="urn:microsoft.com/office/officeart/2009/3/layout/DescendingProcess"/>
    <dgm:cxn modelId="{C9F79AFA-06D7-4D77-BEBD-9A995E6169BE}" type="presOf" srcId="{53FFFAB6-D0E4-47EA-9150-507B33BDFA18}" destId="{1CB6703B-E2DD-49EC-88AA-F9E6B5BF8C9A}" srcOrd="0" destOrd="0" presId="urn:microsoft.com/office/officeart/2009/3/layout/DescendingProcess"/>
    <dgm:cxn modelId="{0D2CF5BC-1D39-435B-A1ED-751FD8457F2D}" type="presOf" srcId="{A1C00B03-BD3D-425F-B30F-6595193EDCA5}" destId="{5896B145-8AB0-46DB-910A-76F1D9932CDC}" srcOrd="0" destOrd="0" presId="urn:microsoft.com/office/officeart/2009/3/layout/DescendingProcess"/>
    <dgm:cxn modelId="{49487453-FC46-46CB-BE63-7C254B04F416}" srcId="{53FFFAB6-D0E4-47EA-9150-507B33BDFA18}" destId="{9CF66BD7-F238-4BF2-84DE-3C58188F23CD}" srcOrd="3" destOrd="0" parTransId="{FF3D9E25-AB1E-4717-B293-280798BA3693}" sibTransId="{82CCF749-7568-4C32-A631-1474EA5DE18B}"/>
    <dgm:cxn modelId="{5FE11B6B-F44F-44AD-9D4A-F6DB7B5FB156}" type="presOf" srcId="{48597524-FD7E-4A15-B8C8-557689A742D3}" destId="{EF0347CA-9A66-4CA4-9FAC-D4426871B2CE}" srcOrd="0" destOrd="0" presId="urn:microsoft.com/office/officeart/2009/3/layout/DescendingProcess"/>
    <dgm:cxn modelId="{3808B214-05A0-4471-A179-5BE795D4FDFF}" type="presOf" srcId="{9CF66BD7-F238-4BF2-84DE-3C58188F23CD}" destId="{89F205EB-5165-4122-B15E-3A6651A420E7}" srcOrd="0" destOrd="0" presId="urn:microsoft.com/office/officeart/2009/3/layout/DescendingProcess"/>
    <dgm:cxn modelId="{AC6A6CDA-7F13-4484-B524-81792843D43E}" srcId="{53FFFAB6-D0E4-47EA-9150-507B33BDFA18}" destId="{A1C00B03-BD3D-425F-B30F-6595193EDCA5}" srcOrd="1" destOrd="0" parTransId="{8CBA75C8-B296-4492-9DE9-552715865DB3}" sibTransId="{48597524-FD7E-4A15-B8C8-557689A742D3}"/>
    <dgm:cxn modelId="{AFC9B3DD-47A1-4CCF-A83C-FB8DFDC2AFA2}" type="presParOf" srcId="{1CB6703B-E2DD-49EC-88AA-F9E6B5BF8C9A}" destId="{E3EF03F9-302A-4D92-81AF-412741FAAA29}" srcOrd="0" destOrd="0" presId="urn:microsoft.com/office/officeart/2009/3/layout/DescendingProcess"/>
    <dgm:cxn modelId="{0E8AF3D2-3FC4-4D07-BA3D-43FC75459453}" type="presParOf" srcId="{1CB6703B-E2DD-49EC-88AA-F9E6B5BF8C9A}" destId="{45A0C0DB-5E54-4E51-AE68-9CCCC39DA42F}" srcOrd="1" destOrd="0" presId="urn:microsoft.com/office/officeart/2009/3/layout/DescendingProcess"/>
    <dgm:cxn modelId="{B09B158E-7435-4881-A2D2-2F993187FAE2}" type="presParOf" srcId="{1CB6703B-E2DD-49EC-88AA-F9E6B5BF8C9A}" destId="{5896B145-8AB0-46DB-910A-76F1D9932CDC}" srcOrd="2" destOrd="0" presId="urn:microsoft.com/office/officeart/2009/3/layout/DescendingProcess"/>
    <dgm:cxn modelId="{40127761-F506-46B0-9105-EC69891759F2}" type="presParOf" srcId="{1CB6703B-E2DD-49EC-88AA-F9E6B5BF8C9A}" destId="{462CDB1D-12EF-49A1-BC72-5E5C301250F8}" srcOrd="3" destOrd="0" presId="urn:microsoft.com/office/officeart/2009/3/layout/DescendingProcess"/>
    <dgm:cxn modelId="{E87CC5D3-FEC2-403D-98BB-4C689EE833B8}" type="presParOf" srcId="{462CDB1D-12EF-49A1-BC72-5E5C301250F8}" destId="{EF0347CA-9A66-4CA4-9FAC-D4426871B2CE}" srcOrd="0" destOrd="0" presId="urn:microsoft.com/office/officeart/2009/3/layout/DescendingProcess"/>
    <dgm:cxn modelId="{DD332213-12E5-4B52-AD09-545F7AE411B7}" type="presParOf" srcId="{1CB6703B-E2DD-49EC-88AA-F9E6B5BF8C9A}" destId="{6D9F344D-F02A-4943-B7D4-52AC1938B06F}" srcOrd="4" destOrd="0" presId="urn:microsoft.com/office/officeart/2009/3/layout/DescendingProcess"/>
    <dgm:cxn modelId="{AABCDFCE-2102-4408-ADEE-F16AD37B6497}" type="presParOf" srcId="{1CB6703B-E2DD-49EC-88AA-F9E6B5BF8C9A}" destId="{8AA17ED3-5AFA-4590-A25C-BE31062995FB}" srcOrd="5" destOrd="0" presId="urn:microsoft.com/office/officeart/2009/3/layout/DescendingProcess"/>
    <dgm:cxn modelId="{9F9B70A6-C6F9-47E9-BCAD-FB14938E5988}" type="presParOf" srcId="{8AA17ED3-5AFA-4590-A25C-BE31062995FB}" destId="{14131C6D-544D-4865-9A84-BF436C88D27B}" srcOrd="0" destOrd="0" presId="urn:microsoft.com/office/officeart/2009/3/layout/DescendingProcess"/>
    <dgm:cxn modelId="{009D55D1-C803-4686-8C8F-D53C8B09708A}" type="presParOf" srcId="{1CB6703B-E2DD-49EC-88AA-F9E6B5BF8C9A}" destId="{89F205EB-5165-4122-B15E-3A6651A420E7}" srcOrd="6" destOrd="0" presId="urn:microsoft.com/office/officeart/2009/3/layout/Descending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FFAB6-D0E4-47EA-9150-507B33BDFA18}"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GB"/>
        </a:p>
      </dgm:t>
    </dgm:pt>
    <dgm:pt modelId="{CD92AFF2-721F-4491-8298-9BA388BC1386}">
      <dgm:prSet phldrT="[Text]" custT="1"/>
      <dgm:spPr/>
      <dgm:t>
        <a:bodyPr/>
        <a:lstStyle/>
        <a:p>
          <a:r>
            <a:rPr lang="en-GB" sz="1800" b="1" dirty="0" smtClean="0">
              <a:solidFill>
                <a:schemeClr val="bg1"/>
              </a:solidFill>
            </a:rPr>
            <a:t>Individual</a:t>
          </a:r>
        </a:p>
        <a:p>
          <a:r>
            <a:rPr lang="en-GB" sz="1800" b="1" dirty="0" smtClean="0">
              <a:solidFill>
                <a:schemeClr val="bg1"/>
              </a:solidFill>
            </a:rPr>
            <a:t>farm visits</a:t>
          </a:r>
          <a:endParaRPr lang="en-GB" sz="1800" b="1" dirty="0">
            <a:solidFill>
              <a:schemeClr val="bg1"/>
            </a:solidFill>
          </a:endParaRPr>
        </a:p>
      </dgm:t>
    </dgm:pt>
    <dgm:pt modelId="{36130747-FBE5-40DD-91E6-D548C1426B22}" type="parTrans" cxnId="{A60CAA4D-C051-4604-A48D-54843F50A3D2}">
      <dgm:prSet/>
      <dgm:spPr/>
      <dgm:t>
        <a:bodyPr/>
        <a:lstStyle/>
        <a:p>
          <a:endParaRPr lang="en-GB"/>
        </a:p>
      </dgm:t>
    </dgm:pt>
    <dgm:pt modelId="{7F30F0C0-2E1F-4A56-9DC6-84764783488E}" type="sibTrans" cxnId="{A60CAA4D-C051-4604-A48D-54843F50A3D2}">
      <dgm:prSet/>
      <dgm:spPr/>
      <dgm:t>
        <a:bodyPr/>
        <a:lstStyle/>
        <a:p>
          <a:endParaRPr lang="en-GB"/>
        </a:p>
      </dgm:t>
    </dgm:pt>
    <dgm:pt modelId="{A1C00B03-BD3D-425F-B30F-6595193EDCA5}">
      <dgm:prSet phldrT="[Text]" custT="1"/>
      <dgm:spPr/>
      <dgm:t>
        <a:bodyPr/>
        <a:lstStyle/>
        <a:p>
          <a:r>
            <a:rPr lang="en-GB" sz="1800" b="1" dirty="0" smtClean="0">
              <a:solidFill>
                <a:schemeClr val="bg1"/>
              </a:solidFill>
            </a:rPr>
            <a:t>Farmer </a:t>
          </a:r>
        </a:p>
        <a:p>
          <a:r>
            <a:rPr lang="en-GB" sz="1800" b="1" dirty="0" smtClean="0">
              <a:solidFill>
                <a:schemeClr val="bg1"/>
              </a:solidFill>
            </a:rPr>
            <a:t>field </a:t>
          </a:r>
          <a:r>
            <a:rPr lang="en-GB" sz="1600" b="1" dirty="0" smtClean="0">
              <a:solidFill>
                <a:schemeClr val="bg1"/>
              </a:solidFill>
            </a:rPr>
            <a:t>schools</a:t>
          </a:r>
          <a:endParaRPr lang="en-GB" sz="1800" b="1" dirty="0">
            <a:solidFill>
              <a:schemeClr val="bg1"/>
            </a:solidFill>
          </a:endParaRPr>
        </a:p>
      </dgm:t>
    </dgm:pt>
    <dgm:pt modelId="{8CBA75C8-B296-4492-9DE9-552715865DB3}" type="parTrans" cxnId="{AC6A6CDA-7F13-4484-B524-81792843D43E}">
      <dgm:prSet/>
      <dgm:spPr/>
      <dgm:t>
        <a:bodyPr/>
        <a:lstStyle/>
        <a:p>
          <a:endParaRPr lang="en-GB"/>
        </a:p>
      </dgm:t>
    </dgm:pt>
    <dgm:pt modelId="{48597524-FD7E-4A15-B8C8-557689A742D3}" type="sibTrans" cxnId="{AC6A6CDA-7F13-4484-B524-81792843D43E}">
      <dgm:prSet/>
      <dgm:spPr/>
      <dgm:t>
        <a:bodyPr/>
        <a:lstStyle/>
        <a:p>
          <a:endParaRPr lang="en-GB"/>
        </a:p>
      </dgm:t>
    </dgm:pt>
    <dgm:pt modelId="{49DF29C6-3DFC-4471-B2AA-2BD553E856FC}">
      <dgm:prSet phldrT="[Text]" custT="1"/>
      <dgm:spPr/>
      <dgm:t>
        <a:bodyPr/>
        <a:lstStyle/>
        <a:p>
          <a:r>
            <a:rPr lang="en-GB" sz="1800" b="1" dirty="0" smtClean="0">
              <a:solidFill>
                <a:schemeClr val="bg1"/>
              </a:solidFill>
            </a:rPr>
            <a:t>Plant clinics</a:t>
          </a:r>
        </a:p>
        <a:p>
          <a:endParaRPr lang="en-GB" sz="2000" dirty="0">
            <a:solidFill>
              <a:schemeClr val="bg1"/>
            </a:solidFill>
          </a:endParaRPr>
        </a:p>
      </dgm:t>
    </dgm:pt>
    <dgm:pt modelId="{5B1707C8-4E23-4624-95DD-2977B799B31D}" type="parTrans" cxnId="{7F862080-3488-40F9-AE16-B7405987D48C}">
      <dgm:prSet/>
      <dgm:spPr/>
      <dgm:t>
        <a:bodyPr/>
        <a:lstStyle/>
        <a:p>
          <a:endParaRPr lang="en-GB"/>
        </a:p>
      </dgm:t>
    </dgm:pt>
    <dgm:pt modelId="{AAD3044B-E8AF-4F06-9FF1-CE4935B1B194}" type="sibTrans" cxnId="{7F862080-3488-40F9-AE16-B7405987D48C}">
      <dgm:prSet/>
      <dgm:spPr/>
      <dgm:t>
        <a:bodyPr/>
        <a:lstStyle/>
        <a:p>
          <a:endParaRPr lang="en-GB"/>
        </a:p>
      </dgm:t>
    </dgm:pt>
    <dgm:pt modelId="{9CF66BD7-F238-4BF2-84DE-3C58188F23CD}">
      <dgm:prSet phldrT="[Text]" custT="1"/>
      <dgm:spPr/>
      <dgm:t>
        <a:bodyPr/>
        <a:lstStyle/>
        <a:p>
          <a:endParaRPr lang="en-GB"/>
        </a:p>
      </dgm:t>
    </dgm:pt>
    <dgm:pt modelId="{FF3D9E25-AB1E-4717-B293-280798BA3693}" type="parTrans" cxnId="{49487453-FC46-46CB-BE63-7C254B04F416}">
      <dgm:prSet/>
      <dgm:spPr/>
      <dgm:t>
        <a:bodyPr/>
        <a:lstStyle/>
        <a:p>
          <a:endParaRPr lang="en-GB"/>
        </a:p>
      </dgm:t>
    </dgm:pt>
    <dgm:pt modelId="{82CCF749-7568-4C32-A631-1474EA5DE18B}" type="sibTrans" cxnId="{49487453-FC46-46CB-BE63-7C254B04F416}">
      <dgm:prSet/>
      <dgm:spPr/>
      <dgm:t>
        <a:bodyPr/>
        <a:lstStyle/>
        <a:p>
          <a:endParaRPr lang="en-GB"/>
        </a:p>
      </dgm:t>
    </dgm:pt>
    <dgm:pt modelId="{EED62989-4940-47E5-8463-32F63F212893}">
      <dgm:prSet custT="1"/>
      <dgm:spPr/>
      <dgm:t>
        <a:bodyPr/>
        <a:lstStyle/>
        <a:p>
          <a:r>
            <a:rPr lang="en-GB" sz="1800" b="1" dirty="0" smtClean="0">
              <a:solidFill>
                <a:schemeClr val="bg1"/>
              </a:solidFill>
            </a:rPr>
            <a:t>Mobile</a:t>
          </a:r>
          <a:endParaRPr lang="en-GB" sz="1800" b="1" dirty="0">
            <a:solidFill>
              <a:schemeClr val="bg1"/>
            </a:solidFill>
          </a:endParaRPr>
        </a:p>
      </dgm:t>
    </dgm:pt>
    <dgm:pt modelId="{5D1EA4DF-EDD2-49B6-B0B0-6249629E21D3}" type="parTrans" cxnId="{3192A01F-3D79-4910-9167-5A93DF92C04A}">
      <dgm:prSet/>
      <dgm:spPr/>
      <dgm:t>
        <a:bodyPr/>
        <a:lstStyle/>
        <a:p>
          <a:endParaRPr lang="en-GB"/>
        </a:p>
      </dgm:t>
    </dgm:pt>
    <dgm:pt modelId="{6670A452-C7F8-4D75-AB50-462FF8365CED}" type="sibTrans" cxnId="{3192A01F-3D79-4910-9167-5A93DF92C04A}">
      <dgm:prSet/>
      <dgm:spPr/>
      <dgm:t>
        <a:bodyPr/>
        <a:lstStyle/>
        <a:p>
          <a:endParaRPr lang="en-GB"/>
        </a:p>
      </dgm:t>
    </dgm:pt>
    <dgm:pt modelId="{507638B8-F035-4E80-ABBC-D02BA68BF122}">
      <dgm:prSet/>
      <dgm:spPr/>
      <dgm:t>
        <a:bodyPr/>
        <a:lstStyle/>
        <a:p>
          <a:endParaRPr lang="en-GB"/>
        </a:p>
      </dgm:t>
    </dgm:pt>
    <dgm:pt modelId="{57A8D2BB-7678-4F7B-9BB0-710BD6A1E52E}" type="parTrans" cxnId="{78A15D93-5601-40DF-B2AD-BFA032A347BF}">
      <dgm:prSet/>
      <dgm:spPr/>
      <dgm:t>
        <a:bodyPr/>
        <a:lstStyle/>
        <a:p>
          <a:endParaRPr lang="en-GB"/>
        </a:p>
      </dgm:t>
    </dgm:pt>
    <dgm:pt modelId="{0A963A68-384D-454E-92C9-3E7356DCB6DB}" type="sibTrans" cxnId="{78A15D93-5601-40DF-B2AD-BFA032A347BF}">
      <dgm:prSet/>
      <dgm:spPr/>
      <dgm:t>
        <a:bodyPr/>
        <a:lstStyle/>
        <a:p>
          <a:endParaRPr lang="en-GB"/>
        </a:p>
      </dgm:t>
    </dgm:pt>
    <dgm:pt modelId="{85D4DFDC-FAD8-44D1-8350-B731B166A134}">
      <dgm:prSet/>
      <dgm:spPr/>
      <dgm:t>
        <a:bodyPr/>
        <a:lstStyle/>
        <a:p>
          <a:endParaRPr lang="en-GB"/>
        </a:p>
      </dgm:t>
    </dgm:pt>
    <dgm:pt modelId="{4B99EA9A-15A6-4CA0-849A-FCD86CFCB652}" type="parTrans" cxnId="{1DB12CFE-81B4-4A27-91FD-79F6BCB9A63B}">
      <dgm:prSet/>
      <dgm:spPr/>
      <dgm:t>
        <a:bodyPr/>
        <a:lstStyle/>
        <a:p>
          <a:endParaRPr lang="en-GB"/>
        </a:p>
      </dgm:t>
    </dgm:pt>
    <dgm:pt modelId="{5130C4F6-124B-408A-A05D-8B7D47ED22DE}" type="sibTrans" cxnId="{1DB12CFE-81B4-4A27-91FD-79F6BCB9A63B}">
      <dgm:prSet custLinFactX="1000000" custLinFactY="544669" custLinFactNeighborX="1013039" custLinFactNeighborY="600000"/>
      <dgm:spPr/>
      <dgm:t>
        <a:bodyPr/>
        <a:lstStyle/>
        <a:p>
          <a:endParaRPr lang="en-GB"/>
        </a:p>
      </dgm:t>
    </dgm:pt>
    <dgm:pt modelId="{F0CD4063-AD81-4763-9C26-C67C78070F41}">
      <dgm:prSet/>
      <dgm:spPr/>
      <dgm:t>
        <a:bodyPr/>
        <a:lstStyle/>
        <a:p>
          <a:endParaRPr lang="en-GB"/>
        </a:p>
      </dgm:t>
    </dgm:pt>
    <dgm:pt modelId="{C254501A-C347-4EF6-B187-47A952A9EF1F}" type="parTrans" cxnId="{B13F6A9B-809E-4F81-9233-272BE159A7E7}">
      <dgm:prSet/>
      <dgm:spPr/>
      <dgm:t>
        <a:bodyPr/>
        <a:lstStyle/>
        <a:p>
          <a:endParaRPr lang="en-GB"/>
        </a:p>
      </dgm:t>
    </dgm:pt>
    <dgm:pt modelId="{56ABE81F-BA20-4469-A726-E6C7D1B4EF46}" type="sibTrans" cxnId="{B13F6A9B-809E-4F81-9233-272BE159A7E7}">
      <dgm:prSet custLinFactX="1000000" custLinFactY="544669" custLinFactNeighborX="1013039" custLinFactNeighborY="600000"/>
      <dgm:spPr/>
      <dgm:t>
        <a:bodyPr/>
        <a:lstStyle/>
        <a:p>
          <a:endParaRPr lang="en-GB"/>
        </a:p>
      </dgm:t>
    </dgm:pt>
    <dgm:pt modelId="{EC296B30-56D6-4FCF-AC46-AD6E7B6D3E9A}">
      <dgm:prSet custT="1"/>
      <dgm:spPr/>
      <dgm:t>
        <a:bodyPr/>
        <a:lstStyle/>
        <a:p>
          <a:r>
            <a:rPr lang="en-GB" sz="1800" b="1" dirty="0" smtClean="0">
              <a:solidFill>
                <a:schemeClr val="bg1"/>
              </a:solidFill>
            </a:rPr>
            <a:t>Internet &amp; </a:t>
          </a:r>
        </a:p>
        <a:p>
          <a:r>
            <a:rPr lang="en-GB" sz="1800" b="1" dirty="0" smtClean="0">
              <a:solidFill>
                <a:schemeClr val="bg1"/>
              </a:solidFill>
            </a:rPr>
            <a:t>Social Media</a:t>
          </a:r>
          <a:endParaRPr lang="en-GB" sz="1800" b="1" dirty="0">
            <a:solidFill>
              <a:schemeClr val="bg1"/>
            </a:solidFill>
          </a:endParaRPr>
        </a:p>
      </dgm:t>
    </dgm:pt>
    <dgm:pt modelId="{0D646B18-6516-4B76-B962-4AE69CD92DEC}" type="parTrans" cxnId="{F3F13220-11E2-415C-B09F-E10B75A00B22}">
      <dgm:prSet/>
      <dgm:spPr/>
      <dgm:t>
        <a:bodyPr/>
        <a:lstStyle/>
        <a:p>
          <a:endParaRPr lang="en-GB"/>
        </a:p>
      </dgm:t>
    </dgm:pt>
    <dgm:pt modelId="{367D2572-B11C-4E1A-98AE-2C8C69AD8A06}" type="sibTrans" cxnId="{F3F13220-11E2-415C-B09F-E10B75A00B22}">
      <dgm:prSet/>
      <dgm:spPr/>
      <dgm:t>
        <a:bodyPr/>
        <a:lstStyle/>
        <a:p>
          <a:endParaRPr lang="en-GB"/>
        </a:p>
      </dgm:t>
    </dgm:pt>
    <dgm:pt modelId="{6029C7A9-3A22-4CF5-B75D-476B8CB8D58C}">
      <dgm:prSet/>
      <dgm:spPr/>
      <dgm:t>
        <a:bodyPr/>
        <a:lstStyle/>
        <a:p>
          <a:endParaRPr lang="en-GB" dirty="0"/>
        </a:p>
      </dgm:t>
    </dgm:pt>
    <dgm:pt modelId="{9CF15318-F0CB-49FF-8FC5-37823C158617}" type="parTrans" cxnId="{4AE4045A-E80C-4C2B-814B-056FDC59CD62}">
      <dgm:prSet/>
      <dgm:spPr/>
      <dgm:t>
        <a:bodyPr/>
        <a:lstStyle/>
        <a:p>
          <a:endParaRPr lang="en-GB"/>
        </a:p>
      </dgm:t>
    </dgm:pt>
    <dgm:pt modelId="{C2C5C68B-22B5-4746-A0F7-65B0CEC81205}" type="sibTrans" cxnId="{4AE4045A-E80C-4C2B-814B-056FDC59CD62}">
      <dgm:prSet/>
      <dgm:spPr/>
      <dgm:t>
        <a:bodyPr/>
        <a:lstStyle/>
        <a:p>
          <a:endParaRPr lang="en-GB"/>
        </a:p>
      </dgm:t>
    </dgm:pt>
    <dgm:pt modelId="{BBD78221-F8F8-4370-8394-955C1E8955D6}">
      <dgm:prSet custT="1"/>
      <dgm:spPr/>
      <dgm:t>
        <a:bodyPr/>
        <a:lstStyle/>
        <a:p>
          <a:r>
            <a:rPr lang="en-GB" sz="1800" b="1" dirty="0" smtClean="0">
              <a:solidFill>
                <a:schemeClr val="bg1"/>
              </a:solidFill>
            </a:rPr>
            <a:t>TV, Radio</a:t>
          </a:r>
          <a:endParaRPr lang="en-GB" sz="1800" b="1" dirty="0">
            <a:solidFill>
              <a:schemeClr val="bg1"/>
            </a:solidFill>
          </a:endParaRPr>
        </a:p>
      </dgm:t>
    </dgm:pt>
    <dgm:pt modelId="{EB5EFB91-03A9-47B0-A02F-F2E45282648F}" type="parTrans" cxnId="{5DADD989-1E98-4A60-8C13-A1073179E9F3}">
      <dgm:prSet/>
      <dgm:spPr/>
      <dgm:t>
        <a:bodyPr/>
        <a:lstStyle/>
        <a:p>
          <a:endParaRPr lang="en-GB"/>
        </a:p>
      </dgm:t>
    </dgm:pt>
    <dgm:pt modelId="{A9B9DE31-6F71-40EA-B244-9417C16D460F}" type="sibTrans" cxnId="{5DADD989-1E98-4A60-8C13-A1073179E9F3}">
      <dgm:prSet/>
      <dgm:spPr/>
      <dgm:t>
        <a:bodyPr/>
        <a:lstStyle/>
        <a:p>
          <a:endParaRPr lang="en-GB"/>
        </a:p>
      </dgm:t>
    </dgm:pt>
    <dgm:pt modelId="{B4559153-12BA-4F70-9810-3E121C672E00}">
      <dgm:prSet/>
      <dgm:spPr/>
      <dgm:t>
        <a:bodyPr/>
        <a:lstStyle/>
        <a:p>
          <a:endParaRPr lang="en-GB" dirty="0"/>
        </a:p>
      </dgm:t>
    </dgm:pt>
    <dgm:pt modelId="{DAA765AD-9389-49E1-9BF8-F734196D7FED}" type="parTrans" cxnId="{B90E9352-AAE3-49A4-A849-E1B77A473648}">
      <dgm:prSet/>
      <dgm:spPr/>
      <dgm:t>
        <a:bodyPr/>
        <a:lstStyle/>
        <a:p>
          <a:endParaRPr lang="en-GB"/>
        </a:p>
      </dgm:t>
    </dgm:pt>
    <dgm:pt modelId="{FCAC5A0E-22C3-4D09-9730-183F88D637E2}" type="sibTrans" cxnId="{B90E9352-AAE3-49A4-A849-E1B77A473648}">
      <dgm:prSet/>
      <dgm:spPr/>
      <dgm:t>
        <a:bodyPr/>
        <a:lstStyle/>
        <a:p>
          <a:endParaRPr lang="en-GB"/>
        </a:p>
      </dgm:t>
    </dgm:pt>
    <dgm:pt modelId="{90A5A049-45FB-4F08-9AC7-D283B4E317D3}">
      <dgm:prSet custT="1"/>
      <dgm:spPr/>
      <dgm:t>
        <a:bodyPr/>
        <a:lstStyle/>
        <a:p>
          <a:r>
            <a:rPr lang="en-GB" sz="1800" b="1" dirty="0" smtClean="0">
              <a:solidFill>
                <a:schemeClr val="bg1"/>
              </a:solidFill>
            </a:rPr>
            <a:t>Videos</a:t>
          </a:r>
          <a:endParaRPr lang="en-GB" sz="1800" b="1" dirty="0">
            <a:solidFill>
              <a:schemeClr val="bg1"/>
            </a:solidFill>
          </a:endParaRPr>
        </a:p>
      </dgm:t>
    </dgm:pt>
    <dgm:pt modelId="{1376F3C5-2BD9-417D-9033-E40F0E22D959}" type="sibTrans" cxnId="{315196C1-E166-42F3-9FDB-04717E27EDC2}">
      <dgm:prSet/>
      <dgm:spPr/>
      <dgm:t>
        <a:bodyPr/>
        <a:lstStyle/>
        <a:p>
          <a:endParaRPr lang="en-GB"/>
        </a:p>
      </dgm:t>
    </dgm:pt>
    <dgm:pt modelId="{90BB05FC-8466-4AAA-8F94-2D7C286925F7}" type="parTrans" cxnId="{315196C1-E166-42F3-9FDB-04717E27EDC2}">
      <dgm:prSet/>
      <dgm:spPr/>
      <dgm:t>
        <a:bodyPr/>
        <a:lstStyle/>
        <a:p>
          <a:endParaRPr lang="en-GB"/>
        </a:p>
      </dgm:t>
    </dgm:pt>
    <dgm:pt modelId="{776E48B6-718E-48A7-950E-8B0E2B4861C5}">
      <dgm:prSet custLinFactX="2106" custLinFactNeighborX="100000" custLinFactNeighborY="-58163"/>
      <dgm:spPr/>
      <dgm:t>
        <a:bodyPr/>
        <a:lstStyle/>
        <a:p>
          <a:endParaRPr lang="en-GB"/>
        </a:p>
      </dgm:t>
    </dgm:pt>
    <dgm:pt modelId="{A2C86E78-AE0E-45F4-A98E-94179CB3FBCB}" type="parTrans" cxnId="{E28CFFF8-A383-4DFE-AA05-AC8574A604F7}">
      <dgm:prSet/>
      <dgm:spPr/>
      <dgm:t>
        <a:bodyPr/>
        <a:lstStyle/>
        <a:p>
          <a:endParaRPr lang="en-GB"/>
        </a:p>
      </dgm:t>
    </dgm:pt>
    <dgm:pt modelId="{87490426-A558-4509-8E98-A5164687E938}" type="sibTrans" cxnId="{E28CFFF8-A383-4DFE-AA05-AC8574A604F7}">
      <dgm:prSet custLinFactX="557826" custLinFactNeighborX="600000" custLinFactNeighborY="-39472"/>
      <dgm:spPr/>
      <dgm:t>
        <a:bodyPr/>
        <a:lstStyle/>
        <a:p>
          <a:endParaRPr lang="en-GB"/>
        </a:p>
      </dgm:t>
    </dgm:pt>
    <dgm:pt modelId="{1CB6703B-E2DD-49EC-88AA-F9E6B5BF8C9A}" type="pres">
      <dgm:prSet presAssocID="{53FFFAB6-D0E4-47EA-9150-507B33BDFA18}" presName="Name0" presStyleCnt="0">
        <dgm:presLayoutVars>
          <dgm:chMax val="7"/>
          <dgm:chPref val="5"/>
        </dgm:presLayoutVars>
      </dgm:prSet>
      <dgm:spPr/>
      <dgm:t>
        <a:bodyPr/>
        <a:lstStyle/>
        <a:p>
          <a:endParaRPr lang="en-GB"/>
        </a:p>
      </dgm:t>
    </dgm:pt>
    <dgm:pt modelId="{E3EF03F9-302A-4D92-81AF-412741FAAA29}" type="pres">
      <dgm:prSet presAssocID="{53FFFAB6-D0E4-47EA-9150-507B33BDFA18}" presName="arrowNode" presStyleLbl="node1" presStyleIdx="0" presStyleCnt="1" custAng="1003626" custScaleX="187963" custScaleY="100000" custLinFactNeighborX="3030" custLinFactNeighborY="24375"/>
      <dgm:spPr/>
      <dgm:t>
        <a:bodyPr/>
        <a:lstStyle/>
        <a:p>
          <a:endParaRPr lang="en-GB"/>
        </a:p>
      </dgm:t>
    </dgm:pt>
    <dgm:pt modelId="{45A0C0DB-5E54-4E51-AE68-9CCCC39DA42F}" type="pres">
      <dgm:prSet presAssocID="{CD92AFF2-721F-4491-8298-9BA388BC1386}" presName="txNode1" presStyleLbl="revTx" presStyleIdx="0" presStyleCnt="7" custLinFactNeighborX="-61964" custLinFactNeighborY="7688">
        <dgm:presLayoutVars>
          <dgm:bulletEnabled val="1"/>
        </dgm:presLayoutVars>
      </dgm:prSet>
      <dgm:spPr/>
      <dgm:t>
        <a:bodyPr/>
        <a:lstStyle/>
        <a:p>
          <a:endParaRPr lang="en-GB"/>
        </a:p>
      </dgm:t>
    </dgm:pt>
    <dgm:pt modelId="{5896B145-8AB0-46DB-910A-76F1D9932CDC}" type="pres">
      <dgm:prSet presAssocID="{A1C00B03-BD3D-425F-B30F-6595193EDCA5}" presName="txNode2" presStyleLbl="revTx" presStyleIdx="1" presStyleCnt="7" custScaleX="55156" custLinFactX="-26487" custLinFactNeighborX="-100000" custLinFactNeighborY="25624">
        <dgm:presLayoutVars>
          <dgm:bulletEnabled val="1"/>
        </dgm:presLayoutVars>
      </dgm:prSet>
      <dgm:spPr/>
      <dgm:t>
        <a:bodyPr/>
        <a:lstStyle/>
        <a:p>
          <a:endParaRPr lang="en-GB"/>
        </a:p>
      </dgm:t>
    </dgm:pt>
    <dgm:pt modelId="{462CDB1D-12EF-49A1-BC72-5E5C301250F8}" type="pres">
      <dgm:prSet presAssocID="{48597524-FD7E-4A15-B8C8-557689A742D3}" presName="dotNode2" presStyleCnt="0"/>
      <dgm:spPr/>
    </dgm:pt>
    <dgm:pt modelId="{EF0347CA-9A66-4CA4-9FAC-D4426871B2CE}" type="pres">
      <dgm:prSet presAssocID="{48597524-FD7E-4A15-B8C8-557689A742D3}" presName="dotRepeatNode" presStyleLbl="fgShp" presStyleIdx="0" presStyleCnt="5" custLinFactX="-1128810" custLinFactY="-168399" custLinFactNeighborX="-1200000" custLinFactNeighborY="-200000"/>
      <dgm:spPr/>
      <dgm:t>
        <a:bodyPr/>
        <a:lstStyle/>
        <a:p>
          <a:endParaRPr lang="en-GB"/>
        </a:p>
      </dgm:t>
    </dgm:pt>
    <dgm:pt modelId="{6D9F344D-F02A-4943-B7D4-52AC1938B06F}" type="pres">
      <dgm:prSet presAssocID="{49DF29C6-3DFC-4471-B2AA-2BD553E856FC}" presName="txNode3" presStyleLbl="revTx" presStyleIdx="2" presStyleCnt="7" custLinFactNeighborX="79526" custLinFactNeighborY="-44405">
        <dgm:presLayoutVars>
          <dgm:bulletEnabled val="1"/>
        </dgm:presLayoutVars>
      </dgm:prSet>
      <dgm:spPr/>
      <dgm:t>
        <a:bodyPr/>
        <a:lstStyle/>
        <a:p>
          <a:endParaRPr lang="en-GB"/>
        </a:p>
      </dgm:t>
    </dgm:pt>
    <dgm:pt modelId="{8AA17ED3-5AFA-4590-A25C-BE31062995FB}" type="pres">
      <dgm:prSet presAssocID="{AAD3044B-E8AF-4F06-9FF1-CE4935B1B194}" presName="dotNode3" presStyleCnt="0"/>
      <dgm:spPr/>
    </dgm:pt>
    <dgm:pt modelId="{14131C6D-544D-4865-9A84-BF436C88D27B}" type="pres">
      <dgm:prSet presAssocID="{AAD3044B-E8AF-4F06-9FF1-CE4935B1B194}" presName="dotRepeatNode" presStyleLbl="fgShp" presStyleIdx="1" presStyleCnt="5" custLinFactX="-811968" custLinFactY="-226285" custLinFactNeighborX="-900000" custLinFactNeighborY="-300000"/>
      <dgm:spPr/>
      <dgm:t>
        <a:bodyPr/>
        <a:lstStyle/>
        <a:p>
          <a:endParaRPr lang="en-GB"/>
        </a:p>
      </dgm:t>
    </dgm:pt>
    <dgm:pt modelId="{08A4AAD9-DBBF-409B-8538-7C80817DC00F}" type="pres">
      <dgm:prSet presAssocID="{90A5A049-45FB-4F08-9AC7-D283B4E317D3}" presName="txNode4" presStyleLbl="revTx" presStyleIdx="3" presStyleCnt="7" custLinFactNeighborX="24334" custLinFactNeighborY="-28624">
        <dgm:presLayoutVars>
          <dgm:bulletEnabled val="1"/>
        </dgm:presLayoutVars>
      </dgm:prSet>
      <dgm:spPr/>
      <dgm:t>
        <a:bodyPr/>
        <a:lstStyle/>
        <a:p>
          <a:endParaRPr lang="en-GB"/>
        </a:p>
      </dgm:t>
    </dgm:pt>
    <dgm:pt modelId="{74AF8804-F7C9-45DB-9C94-40F72DC5A4BA}" type="pres">
      <dgm:prSet presAssocID="{1376F3C5-2BD9-417D-9033-E40F0E22D959}" presName="dotNode4" presStyleCnt="0"/>
      <dgm:spPr/>
    </dgm:pt>
    <dgm:pt modelId="{9FF58C10-BE89-45FF-8227-13C55158A0FA}" type="pres">
      <dgm:prSet presAssocID="{1376F3C5-2BD9-417D-9033-E40F0E22D959}" presName="dotRepeatNode" presStyleLbl="fgShp" presStyleIdx="2" presStyleCnt="5" custLinFactX="-420999" custLinFactY="-300000" custLinFactNeighborX="-500000" custLinFactNeighborY="-388681"/>
      <dgm:spPr/>
      <dgm:t>
        <a:bodyPr/>
        <a:lstStyle/>
        <a:p>
          <a:endParaRPr lang="en-GB"/>
        </a:p>
      </dgm:t>
    </dgm:pt>
    <dgm:pt modelId="{E031B351-CA81-404C-8EAF-5996436ED1AA}" type="pres">
      <dgm:prSet presAssocID="{EED62989-4940-47E5-8463-32F63F212893}" presName="txNode5" presStyleLbl="revTx" presStyleIdx="4" presStyleCnt="7" custLinFactX="10037" custLinFactNeighborX="100000" custLinFactNeighborY="-25562">
        <dgm:presLayoutVars>
          <dgm:bulletEnabled val="1"/>
        </dgm:presLayoutVars>
      </dgm:prSet>
      <dgm:spPr/>
      <dgm:t>
        <a:bodyPr/>
        <a:lstStyle/>
        <a:p>
          <a:endParaRPr lang="en-GB"/>
        </a:p>
      </dgm:t>
    </dgm:pt>
    <dgm:pt modelId="{A2D264ED-4B81-4877-96D0-15DF50C967E1}" type="pres">
      <dgm:prSet presAssocID="{6670A452-C7F8-4D75-AB50-462FF8365CED}" presName="dotNode5" presStyleCnt="0"/>
      <dgm:spPr/>
    </dgm:pt>
    <dgm:pt modelId="{5E813651-2347-4C35-85E5-C4145B89781E}" type="pres">
      <dgm:prSet presAssocID="{6670A452-C7F8-4D75-AB50-462FF8365CED}" presName="dotRepeatNode" presStyleLbl="fgShp" presStyleIdx="3" presStyleCnt="5" custLinFactX="557826" custLinFactNeighborX="600000" custLinFactNeighborY="-39472"/>
      <dgm:spPr/>
      <dgm:t>
        <a:bodyPr/>
        <a:lstStyle/>
        <a:p>
          <a:endParaRPr lang="en-GB"/>
        </a:p>
      </dgm:t>
    </dgm:pt>
    <dgm:pt modelId="{996AEC8F-B932-4F71-B837-9F23C6E50592}" type="pres">
      <dgm:prSet presAssocID="{EC296B30-56D6-4FCF-AC46-AD6E7B6D3E9A}" presName="txNode6" presStyleLbl="revTx" presStyleIdx="5" presStyleCnt="7" custScaleX="129790" custLinFactNeighborX="-46581" custLinFactNeighborY="24672">
        <dgm:presLayoutVars>
          <dgm:bulletEnabled val="1"/>
        </dgm:presLayoutVars>
      </dgm:prSet>
      <dgm:spPr/>
      <dgm:t>
        <a:bodyPr/>
        <a:lstStyle/>
        <a:p>
          <a:endParaRPr lang="en-GB"/>
        </a:p>
      </dgm:t>
    </dgm:pt>
    <dgm:pt modelId="{7FBF181B-6745-48EC-B591-56C83EDA25DA}" type="pres">
      <dgm:prSet presAssocID="{367D2572-B11C-4E1A-98AE-2C8C69AD8A06}" presName="dotNode6" presStyleCnt="0"/>
      <dgm:spPr/>
    </dgm:pt>
    <dgm:pt modelId="{5A43C58D-3033-4D8A-8116-DAFA2A9485D4}" type="pres">
      <dgm:prSet presAssocID="{367D2572-B11C-4E1A-98AE-2C8C69AD8A06}" presName="dotRepeatNode" presStyleLbl="fgShp" presStyleIdx="4" presStyleCnt="5" custLinFactX="97357" custLinFactY="-438291" custLinFactNeighborX="100000" custLinFactNeighborY="-500000"/>
      <dgm:spPr/>
      <dgm:t>
        <a:bodyPr/>
        <a:lstStyle/>
        <a:p>
          <a:endParaRPr lang="en-GB"/>
        </a:p>
      </dgm:t>
    </dgm:pt>
    <dgm:pt modelId="{527F6301-81D2-4ADD-8202-2406080CFAAF}" type="pres">
      <dgm:prSet presAssocID="{BBD78221-F8F8-4370-8394-955C1E8955D6}" presName="txNode7" presStyleLbl="revTx" presStyleIdx="6" presStyleCnt="7" custScaleX="58611" custLinFactNeighborX="48807" custLinFactNeighborY="-16166">
        <dgm:presLayoutVars>
          <dgm:bulletEnabled val="1"/>
        </dgm:presLayoutVars>
      </dgm:prSet>
      <dgm:spPr/>
      <dgm:t>
        <a:bodyPr/>
        <a:lstStyle/>
        <a:p>
          <a:endParaRPr lang="en-GB"/>
        </a:p>
      </dgm:t>
    </dgm:pt>
  </dgm:ptLst>
  <dgm:cxnLst>
    <dgm:cxn modelId="{64E73689-87B4-44C1-8248-4AA9EC98928C}" type="presOf" srcId="{AAD3044B-E8AF-4F06-9FF1-CE4935B1B194}" destId="{14131C6D-544D-4865-9A84-BF436C88D27B}" srcOrd="0" destOrd="0" presId="urn:microsoft.com/office/officeart/2009/3/layout/DescendingProcess"/>
    <dgm:cxn modelId="{49487453-FC46-46CB-BE63-7C254B04F416}" srcId="{53FFFAB6-D0E4-47EA-9150-507B33BDFA18}" destId="{9CF66BD7-F238-4BF2-84DE-3C58188F23CD}" srcOrd="10" destOrd="0" parTransId="{FF3D9E25-AB1E-4717-B293-280798BA3693}" sibTransId="{82CCF749-7568-4C32-A631-1474EA5DE18B}"/>
    <dgm:cxn modelId="{315196C1-E166-42F3-9FDB-04717E27EDC2}" srcId="{53FFFAB6-D0E4-47EA-9150-507B33BDFA18}" destId="{90A5A049-45FB-4F08-9AC7-D283B4E317D3}" srcOrd="3" destOrd="0" parTransId="{90BB05FC-8466-4AAA-8F94-2D7C286925F7}" sibTransId="{1376F3C5-2BD9-417D-9033-E40F0E22D959}"/>
    <dgm:cxn modelId="{442CDDE2-51DB-4E9D-9C23-6B87DC2F460A}" type="presOf" srcId="{CD92AFF2-721F-4491-8298-9BA388BC1386}" destId="{45A0C0DB-5E54-4E51-AE68-9CCCC39DA42F}" srcOrd="0" destOrd="0" presId="urn:microsoft.com/office/officeart/2009/3/layout/DescendingProcess"/>
    <dgm:cxn modelId="{1DB12CFE-81B4-4A27-91FD-79F6BCB9A63B}" srcId="{53FFFAB6-D0E4-47EA-9150-507B33BDFA18}" destId="{85D4DFDC-FAD8-44D1-8350-B731B166A134}" srcOrd="11" destOrd="0" parTransId="{4B99EA9A-15A6-4CA0-849A-FCD86CFCB652}" sibTransId="{5130C4F6-124B-408A-A05D-8B7D47ED22DE}"/>
    <dgm:cxn modelId="{B4B61E60-7D63-45D4-9AF1-057D81B5A96C}" type="presOf" srcId="{1376F3C5-2BD9-417D-9033-E40F0E22D959}" destId="{9FF58C10-BE89-45FF-8227-13C55158A0FA}" srcOrd="0" destOrd="0" presId="urn:microsoft.com/office/officeart/2009/3/layout/DescendingProcess"/>
    <dgm:cxn modelId="{6FD40527-F0C8-4488-B898-3C1F6B901E96}" type="presOf" srcId="{48597524-FD7E-4A15-B8C8-557689A742D3}" destId="{EF0347CA-9A66-4CA4-9FAC-D4426871B2CE}" srcOrd="0" destOrd="0" presId="urn:microsoft.com/office/officeart/2009/3/layout/DescendingProcess"/>
    <dgm:cxn modelId="{4AE4045A-E80C-4C2B-814B-056FDC59CD62}" srcId="{53FFFAB6-D0E4-47EA-9150-507B33BDFA18}" destId="{6029C7A9-3A22-4CF5-B75D-476B8CB8D58C}" srcOrd="9" destOrd="0" parTransId="{9CF15318-F0CB-49FF-8FC5-37823C158617}" sibTransId="{C2C5C68B-22B5-4746-A0F7-65B0CEC81205}"/>
    <dgm:cxn modelId="{F3F13220-11E2-415C-B09F-E10B75A00B22}" srcId="{53FFFAB6-D0E4-47EA-9150-507B33BDFA18}" destId="{EC296B30-56D6-4FCF-AC46-AD6E7B6D3E9A}" srcOrd="5" destOrd="0" parTransId="{0D646B18-6516-4B76-B962-4AE69CD92DEC}" sibTransId="{367D2572-B11C-4E1A-98AE-2C8C69AD8A06}"/>
    <dgm:cxn modelId="{2E97DBC4-0DE2-4223-9029-84A8B2D586C8}" type="presOf" srcId="{EED62989-4940-47E5-8463-32F63F212893}" destId="{E031B351-CA81-404C-8EAF-5996436ED1AA}" srcOrd="0" destOrd="0" presId="urn:microsoft.com/office/officeart/2009/3/layout/DescendingProcess"/>
    <dgm:cxn modelId="{84D2EFD1-5872-46C9-B9F9-106A9956B7D7}" type="presOf" srcId="{A1C00B03-BD3D-425F-B30F-6595193EDCA5}" destId="{5896B145-8AB0-46DB-910A-76F1D9932CDC}" srcOrd="0" destOrd="0" presId="urn:microsoft.com/office/officeart/2009/3/layout/DescendingProcess"/>
    <dgm:cxn modelId="{3192A01F-3D79-4910-9167-5A93DF92C04A}" srcId="{53FFFAB6-D0E4-47EA-9150-507B33BDFA18}" destId="{EED62989-4940-47E5-8463-32F63F212893}" srcOrd="4" destOrd="0" parTransId="{5D1EA4DF-EDD2-49B6-B0B0-6249629E21D3}" sibTransId="{6670A452-C7F8-4D75-AB50-462FF8365CED}"/>
    <dgm:cxn modelId="{B13F6A9B-809E-4F81-9233-272BE159A7E7}" srcId="{53FFFAB6-D0E4-47EA-9150-507B33BDFA18}" destId="{F0CD4063-AD81-4763-9C26-C67C78070F41}" srcOrd="12" destOrd="0" parTransId="{C254501A-C347-4EF6-B187-47A952A9EF1F}" sibTransId="{56ABE81F-BA20-4469-A726-E6C7D1B4EF46}"/>
    <dgm:cxn modelId="{FA3A07E0-7417-456A-A3C4-D03EA85A3180}" type="presOf" srcId="{BBD78221-F8F8-4370-8394-955C1E8955D6}" destId="{527F6301-81D2-4ADD-8202-2406080CFAAF}" srcOrd="0" destOrd="0" presId="urn:microsoft.com/office/officeart/2009/3/layout/DescendingProcess"/>
    <dgm:cxn modelId="{2DE85163-0A0C-4580-95C5-426E2CC9EB27}" type="presOf" srcId="{EC296B30-56D6-4FCF-AC46-AD6E7B6D3E9A}" destId="{996AEC8F-B932-4F71-B837-9F23C6E50592}" srcOrd="0" destOrd="0" presId="urn:microsoft.com/office/officeart/2009/3/layout/DescendingProcess"/>
    <dgm:cxn modelId="{78A15D93-5601-40DF-B2AD-BFA032A347BF}" srcId="{53FFFAB6-D0E4-47EA-9150-507B33BDFA18}" destId="{507638B8-F035-4E80-ABBC-D02BA68BF122}" srcOrd="8" destOrd="0" parTransId="{57A8D2BB-7678-4F7B-9BB0-710BD6A1E52E}" sibTransId="{0A963A68-384D-454E-92C9-3E7356DCB6DB}"/>
    <dgm:cxn modelId="{A60CAA4D-C051-4604-A48D-54843F50A3D2}" srcId="{53FFFAB6-D0E4-47EA-9150-507B33BDFA18}" destId="{CD92AFF2-721F-4491-8298-9BA388BC1386}" srcOrd="0" destOrd="0" parTransId="{36130747-FBE5-40DD-91E6-D548C1426B22}" sibTransId="{7F30F0C0-2E1F-4A56-9DC6-84764783488E}"/>
    <dgm:cxn modelId="{6A1222FF-6E8D-47BA-A54C-22B6E1359FA2}" type="presOf" srcId="{367D2572-B11C-4E1A-98AE-2C8C69AD8A06}" destId="{5A43C58D-3033-4D8A-8116-DAFA2A9485D4}" srcOrd="0" destOrd="0" presId="urn:microsoft.com/office/officeart/2009/3/layout/DescendingProcess"/>
    <dgm:cxn modelId="{7F862080-3488-40F9-AE16-B7405987D48C}" srcId="{53FFFAB6-D0E4-47EA-9150-507B33BDFA18}" destId="{49DF29C6-3DFC-4471-B2AA-2BD553E856FC}" srcOrd="2" destOrd="0" parTransId="{5B1707C8-4E23-4624-95DD-2977B799B31D}" sibTransId="{AAD3044B-E8AF-4F06-9FF1-CE4935B1B194}"/>
    <dgm:cxn modelId="{E28CFFF8-A383-4DFE-AA05-AC8574A604F7}" srcId="{53FFFAB6-D0E4-47EA-9150-507B33BDFA18}" destId="{776E48B6-718E-48A7-950E-8B0E2B4861C5}" srcOrd="13" destOrd="0" parTransId="{A2C86E78-AE0E-45F4-A98E-94179CB3FBCB}" sibTransId="{87490426-A558-4509-8E98-A5164687E938}"/>
    <dgm:cxn modelId="{B90E9352-AAE3-49A4-A849-E1B77A473648}" srcId="{53FFFAB6-D0E4-47EA-9150-507B33BDFA18}" destId="{B4559153-12BA-4F70-9810-3E121C672E00}" srcOrd="7" destOrd="0" parTransId="{DAA765AD-9389-49E1-9BF8-F734196D7FED}" sibTransId="{FCAC5A0E-22C3-4D09-9730-183F88D637E2}"/>
    <dgm:cxn modelId="{578E4845-74B2-4120-A115-CEBA5657D106}" type="presOf" srcId="{6670A452-C7F8-4D75-AB50-462FF8365CED}" destId="{5E813651-2347-4C35-85E5-C4145B89781E}" srcOrd="0" destOrd="0" presId="urn:microsoft.com/office/officeart/2009/3/layout/DescendingProcess"/>
    <dgm:cxn modelId="{79410918-CEFF-46CB-B6EC-03B775D59B17}" type="presOf" srcId="{49DF29C6-3DFC-4471-B2AA-2BD553E856FC}" destId="{6D9F344D-F02A-4943-B7D4-52AC1938B06F}" srcOrd="0" destOrd="0" presId="urn:microsoft.com/office/officeart/2009/3/layout/DescendingProcess"/>
    <dgm:cxn modelId="{B0233E48-2632-4DCB-B4B8-5CC9E8C226EC}" type="presOf" srcId="{90A5A049-45FB-4F08-9AC7-D283B4E317D3}" destId="{08A4AAD9-DBBF-409B-8538-7C80817DC00F}" srcOrd="0" destOrd="0" presId="urn:microsoft.com/office/officeart/2009/3/layout/DescendingProcess"/>
    <dgm:cxn modelId="{86920536-FBD0-4FA1-8D69-34534F0CB955}" type="presOf" srcId="{53FFFAB6-D0E4-47EA-9150-507B33BDFA18}" destId="{1CB6703B-E2DD-49EC-88AA-F9E6B5BF8C9A}" srcOrd="0" destOrd="0" presId="urn:microsoft.com/office/officeart/2009/3/layout/DescendingProcess"/>
    <dgm:cxn modelId="{5DADD989-1E98-4A60-8C13-A1073179E9F3}" srcId="{53FFFAB6-D0E4-47EA-9150-507B33BDFA18}" destId="{BBD78221-F8F8-4370-8394-955C1E8955D6}" srcOrd="6" destOrd="0" parTransId="{EB5EFB91-03A9-47B0-A02F-F2E45282648F}" sibTransId="{A9B9DE31-6F71-40EA-B244-9417C16D460F}"/>
    <dgm:cxn modelId="{AC6A6CDA-7F13-4484-B524-81792843D43E}" srcId="{53FFFAB6-D0E4-47EA-9150-507B33BDFA18}" destId="{A1C00B03-BD3D-425F-B30F-6595193EDCA5}" srcOrd="1" destOrd="0" parTransId="{8CBA75C8-B296-4492-9DE9-552715865DB3}" sibTransId="{48597524-FD7E-4A15-B8C8-557689A742D3}"/>
    <dgm:cxn modelId="{5D2E460B-213C-4E79-9C35-E5F637C966C4}" type="presParOf" srcId="{1CB6703B-E2DD-49EC-88AA-F9E6B5BF8C9A}" destId="{E3EF03F9-302A-4D92-81AF-412741FAAA29}" srcOrd="0" destOrd="0" presId="urn:microsoft.com/office/officeart/2009/3/layout/DescendingProcess"/>
    <dgm:cxn modelId="{3A59683C-3F31-47F3-B123-C0DBE484F0F6}" type="presParOf" srcId="{1CB6703B-E2DD-49EC-88AA-F9E6B5BF8C9A}" destId="{45A0C0DB-5E54-4E51-AE68-9CCCC39DA42F}" srcOrd="1" destOrd="0" presId="urn:microsoft.com/office/officeart/2009/3/layout/DescendingProcess"/>
    <dgm:cxn modelId="{8DCB1964-799A-49C3-AF6B-61A7A2789C03}" type="presParOf" srcId="{1CB6703B-E2DD-49EC-88AA-F9E6B5BF8C9A}" destId="{5896B145-8AB0-46DB-910A-76F1D9932CDC}" srcOrd="2" destOrd="0" presId="urn:microsoft.com/office/officeart/2009/3/layout/DescendingProcess"/>
    <dgm:cxn modelId="{E00CAC3A-D133-4ED1-AB21-6933BC9BF117}" type="presParOf" srcId="{1CB6703B-E2DD-49EC-88AA-F9E6B5BF8C9A}" destId="{462CDB1D-12EF-49A1-BC72-5E5C301250F8}" srcOrd="3" destOrd="0" presId="urn:microsoft.com/office/officeart/2009/3/layout/DescendingProcess"/>
    <dgm:cxn modelId="{8F6E6D1A-BD5B-4DF3-9218-15C298476108}" type="presParOf" srcId="{462CDB1D-12EF-49A1-BC72-5E5C301250F8}" destId="{EF0347CA-9A66-4CA4-9FAC-D4426871B2CE}" srcOrd="0" destOrd="0" presId="urn:microsoft.com/office/officeart/2009/3/layout/DescendingProcess"/>
    <dgm:cxn modelId="{E52D7544-5D73-41A3-90A4-2240222BD937}" type="presParOf" srcId="{1CB6703B-E2DD-49EC-88AA-F9E6B5BF8C9A}" destId="{6D9F344D-F02A-4943-B7D4-52AC1938B06F}" srcOrd="4" destOrd="0" presId="urn:microsoft.com/office/officeart/2009/3/layout/DescendingProcess"/>
    <dgm:cxn modelId="{79036E5F-FE32-4ADA-A5BD-CDB7A34F25A4}" type="presParOf" srcId="{1CB6703B-E2DD-49EC-88AA-F9E6B5BF8C9A}" destId="{8AA17ED3-5AFA-4590-A25C-BE31062995FB}" srcOrd="5" destOrd="0" presId="urn:microsoft.com/office/officeart/2009/3/layout/DescendingProcess"/>
    <dgm:cxn modelId="{5838C7BA-BECF-4E6D-B913-00B14BDC6CFC}" type="presParOf" srcId="{8AA17ED3-5AFA-4590-A25C-BE31062995FB}" destId="{14131C6D-544D-4865-9A84-BF436C88D27B}" srcOrd="0" destOrd="0" presId="urn:microsoft.com/office/officeart/2009/3/layout/DescendingProcess"/>
    <dgm:cxn modelId="{40F83E64-0DB0-4942-B761-D5359D53B76A}" type="presParOf" srcId="{1CB6703B-E2DD-49EC-88AA-F9E6B5BF8C9A}" destId="{08A4AAD9-DBBF-409B-8538-7C80817DC00F}" srcOrd="6" destOrd="0" presId="urn:microsoft.com/office/officeart/2009/3/layout/DescendingProcess"/>
    <dgm:cxn modelId="{8B630E5B-1EFE-4003-BB14-3D637A388317}" type="presParOf" srcId="{1CB6703B-E2DD-49EC-88AA-F9E6B5BF8C9A}" destId="{74AF8804-F7C9-45DB-9C94-40F72DC5A4BA}" srcOrd="7" destOrd="0" presId="urn:microsoft.com/office/officeart/2009/3/layout/DescendingProcess"/>
    <dgm:cxn modelId="{7080C947-C656-4257-8E37-7639F524913D}" type="presParOf" srcId="{74AF8804-F7C9-45DB-9C94-40F72DC5A4BA}" destId="{9FF58C10-BE89-45FF-8227-13C55158A0FA}" srcOrd="0" destOrd="0" presId="urn:microsoft.com/office/officeart/2009/3/layout/DescendingProcess"/>
    <dgm:cxn modelId="{02E3FE81-4600-4C0E-B5FF-AD89A81BFFCE}" type="presParOf" srcId="{1CB6703B-E2DD-49EC-88AA-F9E6B5BF8C9A}" destId="{E031B351-CA81-404C-8EAF-5996436ED1AA}" srcOrd="8" destOrd="0" presId="urn:microsoft.com/office/officeart/2009/3/layout/DescendingProcess"/>
    <dgm:cxn modelId="{08CAEDDF-23B3-413A-8F3E-0053BDFB14A2}" type="presParOf" srcId="{1CB6703B-E2DD-49EC-88AA-F9E6B5BF8C9A}" destId="{A2D264ED-4B81-4877-96D0-15DF50C967E1}" srcOrd="9" destOrd="0" presId="urn:microsoft.com/office/officeart/2009/3/layout/DescendingProcess"/>
    <dgm:cxn modelId="{18991775-82A3-4B2A-A343-99E071C73CA2}" type="presParOf" srcId="{A2D264ED-4B81-4877-96D0-15DF50C967E1}" destId="{5E813651-2347-4C35-85E5-C4145B89781E}" srcOrd="0" destOrd="0" presId="urn:microsoft.com/office/officeart/2009/3/layout/DescendingProcess"/>
    <dgm:cxn modelId="{4F66DCAD-C3FE-4462-AF66-AB4F3C47A8C5}" type="presParOf" srcId="{1CB6703B-E2DD-49EC-88AA-F9E6B5BF8C9A}" destId="{996AEC8F-B932-4F71-B837-9F23C6E50592}" srcOrd="10" destOrd="0" presId="urn:microsoft.com/office/officeart/2009/3/layout/DescendingProcess"/>
    <dgm:cxn modelId="{6A6ACB7E-873E-4BB9-98B7-1023423FAB30}" type="presParOf" srcId="{1CB6703B-E2DD-49EC-88AA-F9E6B5BF8C9A}" destId="{7FBF181B-6745-48EC-B591-56C83EDA25DA}" srcOrd="11" destOrd="0" presId="urn:microsoft.com/office/officeart/2009/3/layout/DescendingProcess"/>
    <dgm:cxn modelId="{09DA3C2C-27EC-4003-B398-AD0D6F5BBE2C}" type="presParOf" srcId="{7FBF181B-6745-48EC-B591-56C83EDA25DA}" destId="{5A43C58D-3033-4D8A-8116-DAFA2A9485D4}" srcOrd="0" destOrd="0" presId="urn:microsoft.com/office/officeart/2009/3/layout/DescendingProcess"/>
    <dgm:cxn modelId="{59F30948-E6DD-4AF7-B5F7-E70C6B3FE9A1}" type="presParOf" srcId="{1CB6703B-E2DD-49EC-88AA-F9E6B5BF8C9A}" destId="{527F6301-81D2-4ADD-8202-2406080CFAAF}" srcOrd="12" destOrd="0" presId="urn:microsoft.com/office/officeart/2009/3/layout/Descending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737392-105C-478E-ADD8-AA47015F3376}" type="doc">
      <dgm:prSet loTypeId="urn:microsoft.com/office/officeart/2005/8/layout/rings+Icon" loCatId="relationship" qsTypeId="urn:microsoft.com/office/officeart/2005/8/quickstyle/3d2" qsCatId="3D" csTypeId="urn:microsoft.com/office/officeart/2005/8/colors/colorful2" csCatId="colorful" phldr="1"/>
      <dgm:spPr/>
    </dgm:pt>
    <dgm:pt modelId="{6870D462-D6AC-4CA2-A90A-C17599246A97}">
      <dgm:prSet phldrT="[Text]" custT="1"/>
      <dgm:spPr>
        <a:solidFill>
          <a:srgbClr val="FF0000"/>
        </a:solidFill>
      </dgm:spPr>
      <dgm:t>
        <a:bodyPr/>
        <a:lstStyle/>
        <a:p>
          <a:r>
            <a:rPr lang="en-GB" sz="1800" b="1" dirty="0" smtClean="0">
              <a:solidFill>
                <a:schemeClr val="bg1"/>
              </a:solidFill>
            </a:rPr>
            <a:t>Weeds  &amp; Invasives</a:t>
          </a:r>
          <a:endParaRPr lang="en-GB" sz="1800" b="1" dirty="0">
            <a:solidFill>
              <a:schemeClr val="bg1"/>
            </a:solidFill>
          </a:endParaRPr>
        </a:p>
      </dgm:t>
    </dgm:pt>
    <dgm:pt modelId="{464AC6E1-93AE-45FB-9497-4A9ECBCAAD80}" type="parTrans" cxnId="{2C9C62D8-290B-40A8-9B5F-66A2E50BD873}">
      <dgm:prSet/>
      <dgm:spPr/>
      <dgm:t>
        <a:bodyPr/>
        <a:lstStyle/>
        <a:p>
          <a:endParaRPr lang="en-GB"/>
        </a:p>
      </dgm:t>
    </dgm:pt>
    <dgm:pt modelId="{D4B74984-EB41-4A25-992F-B52B1F1A96AB}" type="sibTrans" cxnId="{2C9C62D8-290B-40A8-9B5F-66A2E50BD873}">
      <dgm:prSet/>
      <dgm:spPr/>
      <dgm:t>
        <a:bodyPr/>
        <a:lstStyle/>
        <a:p>
          <a:endParaRPr lang="en-GB"/>
        </a:p>
      </dgm:t>
    </dgm:pt>
    <dgm:pt modelId="{C446998F-0B29-456C-8919-C7DAE9F8E235}">
      <dgm:prSet phldrT="[Text]" custT="1"/>
      <dgm:spPr>
        <a:solidFill>
          <a:schemeClr val="tx2">
            <a:lumMod val="75000"/>
          </a:schemeClr>
        </a:solidFill>
      </dgm:spPr>
      <dgm:t>
        <a:bodyPr/>
        <a:lstStyle/>
        <a:p>
          <a:r>
            <a:rPr lang="en-GB" sz="1800" b="1" dirty="0" smtClean="0">
              <a:solidFill>
                <a:schemeClr val="bg1"/>
              </a:solidFill>
            </a:rPr>
            <a:t>Nutrition</a:t>
          </a:r>
          <a:endParaRPr lang="en-GB" sz="1800" b="1" dirty="0">
            <a:solidFill>
              <a:schemeClr val="bg1"/>
            </a:solidFill>
          </a:endParaRPr>
        </a:p>
      </dgm:t>
    </dgm:pt>
    <dgm:pt modelId="{E1297A8D-11D5-472A-AEEA-D1B16551FB67}" type="parTrans" cxnId="{7EB3D17B-CC0F-4BBD-8D2A-C730EF2357C6}">
      <dgm:prSet/>
      <dgm:spPr/>
      <dgm:t>
        <a:bodyPr/>
        <a:lstStyle/>
        <a:p>
          <a:endParaRPr lang="en-GB"/>
        </a:p>
      </dgm:t>
    </dgm:pt>
    <dgm:pt modelId="{922D379C-582B-4CCF-84BE-F7C86EA6AE47}" type="sibTrans" cxnId="{7EB3D17B-CC0F-4BBD-8D2A-C730EF2357C6}">
      <dgm:prSet/>
      <dgm:spPr/>
      <dgm:t>
        <a:bodyPr/>
        <a:lstStyle/>
        <a:p>
          <a:endParaRPr lang="en-GB"/>
        </a:p>
      </dgm:t>
    </dgm:pt>
    <dgm:pt modelId="{71D5BF3B-EE04-4D9D-83DC-681D139C60A0}">
      <dgm:prSet phldrT="[Text]" custT="1"/>
      <dgm:spPr/>
      <dgm:t>
        <a:bodyPr/>
        <a:lstStyle/>
        <a:p>
          <a:r>
            <a:rPr lang="en-GB" sz="1800" b="1" dirty="0" smtClean="0">
              <a:solidFill>
                <a:schemeClr val="bg1"/>
              </a:solidFill>
            </a:rPr>
            <a:t>Soils</a:t>
          </a:r>
          <a:endParaRPr lang="en-GB" sz="1800" b="1" dirty="0">
            <a:solidFill>
              <a:schemeClr val="bg1"/>
            </a:solidFill>
          </a:endParaRPr>
        </a:p>
      </dgm:t>
    </dgm:pt>
    <dgm:pt modelId="{1D916880-980A-47FB-AA0F-2948C8B0A166}" type="parTrans" cxnId="{1ABDAC04-A0A8-4841-9C02-CDB32096E6B3}">
      <dgm:prSet/>
      <dgm:spPr/>
      <dgm:t>
        <a:bodyPr/>
        <a:lstStyle/>
        <a:p>
          <a:endParaRPr lang="en-GB"/>
        </a:p>
      </dgm:t>
    </dgm:pt>
    <dgm:pt modelId="{0A9C234E-356B-4A5A-B44C-1ADCAF08BB04}" type="sibTrans" cxnId="{1ABDAC04-A0A8-4841-9C02-CDB32096E6B3}">
      <dgm:prSet/>
      <dgm:spPr/>
      <dgm:t>
        <a:bodyPr/>
        <a:lstStyle/>
        <a:p>
          <a:endParaRPr lang="en-GB"/>
        </a:p>
      </dgm:t>
    </dgm:pt>
    <dgm:pt modelId="{71305D01-6008-4F5E-A839-D0D8D33CBD4B}">
      <dgm:prSet phldrT="[Text]" custT="1"/>
      <dgm:spPr>
        <a:solidFill>
          <a:srgbClr val="00B0F0"/>
        </a:solidFill>
      </dgm:spPr>
      <dgm:t>
        <a:bodyPr/>
        <a:lstStyle/>
        <a:p>
          <a:r>
            <a:rPr lang="en-GB" sz="1800" b="1" dirty="0" smtClean="0">
              <a:solidFill>
                <a:schemeClr val="bg1"/>
              </a:solidFill>
            </a:rPr>
            <a:t>Trade and market access</a:t>
          </a:r>
          <a:endParaRPr lang="en-GB" sz="1800" b="1" dirty="0">
            <a:solidFill>
              <a:schemeClr val="bg1"/>
            </a:solidFill>
          </a:endParaRPr>
        </a:p>
      </dgm:t>
    </dgm:pt>
    <dgm:pt modelId="{7AD7B9D8-E1E3-42D2-8C42-3A4536A85CF4}" type="parTrans" cxnId="{7E46769C-9E53-444F-B427-7E61A76A0C3A}">
      <dgm:prSet/>
      <dgm:spPr/>
      <dgm:t>
        <a:bodyPr/>
        <a:lstStyle/>
        <a:p>
          <a:endParaRPr lang="en-GB"/>
        </a:p>
      </dgm:t>
    </dgm:pt>
    <dgm:pt modelId="{BCD36382-E574-4A42-AAC8-52F5E8606AB3}" type="sibTrans" cxnId="{7E46769C-9E53-444F-B427-7E61A76A0C3A}">
      <dgm:prSet/>
      <dgm:spPr/>
      <dgm:t>
        <a:bodyPr/>
        <a:lstStyle/>
        <a:p>
          <a:endParaRPr lang="en-GB"/>
        </a:p>
      </dgm:t>
    </dgm:pt>
    <dgm:pt modelId="{A7E86B15-8063-4FDF-91C1-398C40ABC9D9}">
      <dgm:prSet phldrT="[Text]"/>
      <dgm:spPr/>
      <dgm:t>
        <a:bodyPr/>
        <a:lstStyle/>
        <a:p>
          <a:endParaRPr lang="en-GB" dirty="0"/>
        </a:p>
      </dgm:t>
    </dgm:pt>
    <dgm:pt modelId="{DCA1BC07-CC1F-4250-85E2-DC0DFEF2B7F0}" type="parTrans" cxnId="{05CB34EF-1D11-495C-AACA-7973A8CDDB59}">
      <dgm:prSet/>
      <dgm:spPr/>
      <dgm:t>
        <a:bodyPr/>
        <a:lstStyle/>
        <a:p>
          <a:endParaRPr lang="en-GB"/>
        </a:p>
      </dgm:t>
    </dgm:pt>
    <dgm:pt modelId="{D6818E6C-A7B5-4538-8AE0-D06ECA07B15B}" type="sibTrans" cxnId="{05CB34EF-1D11-495C-AACA-7973A8CDDB59}">
      <dgm:prSet/>
      <dgm:spPr/>
      <dgm:t>
        <a:bodyPr/>
        <a:lstStyle/>
        <a:p>
          <a:endParaRPr lang="en-GB"/>
        </a:p>
      </dgm:t>
    </dgm:pt>
    <dgm:pt modelId="{28562A36-D315-4CA8-9355-B04A5AACF03B}">
      <dgm:prSet phldrT="[Text]" custT="1"/>
      <dgm:spPr/>
      <dgm:t>
        <a:bodyPr/>
        <a:lstStyle/>
        <a:p>
          <a:r>
            <a:rPr lang="en-GB" sz="1800" b="1" dirty="0" smtClean="0">
              <a:solidFill>
                <a:schemeClr val="bg1"/>
              </a:solidFill>
            </a:rPr>
            <a:t>Seeds</a:t>
          </a:r>
          <a:endParaRPr lang="en-GB" sz="1800" b="1" dirty="0">
            <a:solidFill>
              <a:schemeClr val="bg1"/>
            </a:solidFill>
          </a:endParaRPr>
        </a:p>
      </dgm:t>
    </dgm:pt>
    <dgm:pt modelId="{D26F2499-7A0A-41BC-87A6-2E0874A28C76}" type="parTrans" cxnId="{F0807DD4-D7E6-4B3C-9C6F-2AF737547209}">
      <dgm:prSet/>
      <dgm:spPr/>
      <dgm:t>
        <a:bodyPr/>
        <a:lstStyle/>
        <a:p>
          <a:endParaRPr lang="en-GB"/>
        </a:p>
      </dgm:t>
    </dgm:pt>
    <dgm:pt modelId="{3800DC8F-E674-4037-BBBE-7C8A57458EC9}" type="sibTrans" cxnId="{F0807DD4-D7E6-4B3C-9C6F-2AF737547209}">
      <dgm:prSet/>
      <dgm:spPr/>
      <dgm:t>
        <a:bodyPr/>
        <a:lstStyle/>
        <a:p>
          <a:endParaRPr lang="en-GB"/>
        </a:p>
      </dgm:t>
    </dgm:pt>
    <dgm:pt modelId="{9D0A2B55-A0AE-4FA2-8BAF-A65316D7662D}" type="pres">
      <dgm:prSet presAssocID="{D2737392-105C-478E-ADD8-AA47015F3376}" presName="Name0" presStyleCnt="0">
        <dgm:presLayoutVars>
          <dgm:chMax val="7"/>
          <dgm:dir/>
          <dgm:resizeHandles val="exact"/>
        </dgm:presLayoutVars>
      </dgm:prSet>
      <dgm:spPr/>
    </dgm:pt>
    <dgm:pt modelId="{C5600A03-F10B-4C80-A458-478FF0852816}" type="pres">
      <dgm:prSet presAssocID="{D2737392-105C-478E-ADD8-AA47015F3376}" presName="ellipse1" presStyleLbl="vennNode1" presStyleIdx="0" presStyleCnt="6" custScaleX="93761" custScaleY="86454" custLinFactNeighborX="39739" custLinFactNeighborY="-5075">
        <dgm:presLayoutVars>
          <dgm:bulletEnabled val="1"/>
        </dgm:presLayoutVars>
      </dgm:prSet>
      <dgm:spPr/>
      <dgm:t>
        <a:bodyPr/>
        <a:lstStyle/>
        <a:p>
          <a:endParaRPr lang="en-GB"/>
        </a:p>
      </dgm:t>
    </dgm:pt>
    <dgm:pt modelId="{BFE03232-2366-4DFE-AD46-8AA43CEFA376}" type="pres">
      <dgm:prSet presAssocID="{D2737392-105C-478E-ADD8-AA47015F3376}" presName="ellipse2" presStyleLbl="vennNode1" presStyleIdx="1" presStyleCnt="6" custScaleX="151135" custScaleY="149779" custLinFactNeighborX="86052" custLinFactNeighborY="-44768">
        <dgm:presLayoutVars>
          <dgm:bulletEnabled val="1"/>
        </dgm:presLayoutVars>
      </dgm:prSet>
      <dgm:spPr/>
      <dgm:t>
        <a:bodyPr/>
        <a:lstStyle/>
        <a:p>
          <a:endParaRPr lang="en-GB"/>
        </a:p>
      </dgm:t>
    </dgm:pt>
    <dgm:pt modelId="{FB7A64C3-217F-448B-99A5-ABC3BD2DC6E4}" type="pres">
      <dgm:prSet presAssocID="{D2737392-105C-478E-ADD8-AA47015F3376}" presName="ellipse3" presStyleLbl="vennNode1" presStyleIdx="2" presStyleCnt="6" custScaleX="95987" custScaleY="89026" custLinFactX="38480" custLinFactNeighborX="100000" custLinFactNeighborY="-9838">
        <dgm:presLayoutVars>
          <dgm:bulletEnabled val="1"/>
        </dgm:presLayoutVars>
      </dgm:prSet>
      <dgm:spPr/>
      <dgm:t>
        <a:bodyPr/>
        <a:lstStyle/>
        <a:p>
          <a:endParaRPr lang="en-GB"/>
        </a:p>
      </dgm:t>
    </dgm:pt>
    <dgm:pt modelId="{102C0110-539E-48D7-B359-8593D1181C38}" type="pres">
      <dgm:prSet presAssocID="{D2737392-105C-478E-ADD8-AA47015F3376}" presName="ellipse4" presStyleLbl="vennNode1" presStyleIdx="3" presStyleCnt="6" custScaleX="88368" custScaleY="88720" custLinFactNeighborX="-22069" custLinFactNeighborY="12212">
        <dgm:presLayoutVars>
          <dgm:bulletEnabled val="1"/>
        </dgm:presLayoutVars>
      </dgm:prSet>
      <dgm:spPr/>
      <dgm:t>
        <a:bodyPr/>
        <a:lstStyle/>
        <a:p>
          <a:endParaRPr lang="en-GB"/>
        </a:p>
      </dgm:t>
    </dgm:pt>
    <dgm:pt modelId="{DDF22481-4EFF-415D-A135-E0970F2A7CFF}" type="pres">
      <dgm:prSet presAssocID="{D2737392-105C-478E-ADD8-AA47015F3376}" presName="ellipse5" presStyleLbl="vennNode1" presStyleIdx="4" presStyleCnt="6" custScaleX="92491" custScaleY="86823" custLinFactNeighborX="-4097" custLinFactNeighborY="57673">
        <dgm:presLayoutVars>
          <dgm:bulletEnabled val="1"/>
        </dgm:presLayoutVars>
      </dgm:prSet>
      <dgm:spPr/>
      <dgm:t>
        <a:bodyPr/>
        <a:lstStyle/>
        <a:p>
          <a:endParaRPr lang="en-GB"/>
        </a:p>
      </dgm:t>
    </dgm:pt>
    <dgm:pt modelId="{D55E6654-81D4-4B11-80D2-447C5A228F9C}" type="pres">
      <dgm:prSet presAssocID="{D2737392-105C-478E-ADD8-AA47015F3376}" presName="ellipse6" presStyleLbl="vennNode1" presStyleIdx="5" presStyleCnt="6" custScaleX="89160" custScaleY="89060" custLinFactX="-88688" custLinFactNeighborX="-100000" custLinFactNeighborY="-11126">
        <dgm:presLayoutVars>
          <dgm:bulletEnabled val="1"/>
        </dgm:presLayoutVars>
      </dgm:prSet>
      <dgm:spPr/>
      <dgm:t>
        <a:bodyPr/>
        <a:lstStyle/>
        <a:p>
          <a:endParaRPr lang="en-GB"/>
        </a:p>
      </dgm:t>
    </dgm:pt>
  </dgm:ptLst>
  <dgm:cxnLst>
    <dgm:cxn modelId="{500B5008-32D5-4DFD-B4D9-27F74CA716E8}" type="presOf" srcId="{71305D01-6008-4F5E-A839-D0D8D33CBD4B}" destId="{FB7A64C3-217F-448B-99A5-ABC3BD2DC6E4}" srcOrd="0" destOrd="0" presId="urn:microsoft.com/office/officeart/2005/8/layout/rings+Icon"/>
    <dgm:cxn modelId="{724C3B41-DFF5-4232-9353-9496FEEAE9D1}" type="presOf" srcId="{A7E86B15-8063-4FDF-91C1-398C40ABC9D9}" destId="{BFE03232-2366-4DFE-AD46-8AA43CEFA376}" srcOrd="0" destOrd="0" presId="urn:microsoft.com/office/officeart/2005/8/layout/rings+Icon"/>
    <dgm:cxn modelId="{1ABDAC04-A0A8-4841-9C02-CDB32096E6B3}" srcId="{D2737392-105C-478E-ADD8-AA47015F3376}" destId="{71D5BF3B-EE04-4D9D-83DC-681D139C60A0}" srcOrd="5" destOrd="0" parTransId="{1D916880-980A-47FB-AA0F-2948C8B0A166}" sibTransId="{0A9C234E-356B-4A5A-B44C-1ADCAF08BB04}"/>
    <dgm:cxn modelId="{01CF7F38-5ACA-4A89-AB53-52D367F98D11}" type="presOf" srcId="{6870D462-D6AC-4CA2-A90A-C17599246A97}" destId="{C5600A03-F10B-4C80-A458-478FF0852816}" srcOrd="0" destOrd="0" presId="urn:microsoft.com/office/officeart/2005/8/layout/rings+Icon"/>
    <dgm:cxn modelId="{F0807DD4-D7E6-4B3C-9C6F-2AF737547209}" srcId="{D2737392-105C-478E-ADD8-AA47015F3376}" destId="{28562A36-D315-4CA8-9355-B04A5AACF03B}" srcOrd="4" destOrd="0" parTransId="{D26F2499-7A0A-41BC-87A6-2E0874A28C76}" sibTransId="{3800DC8F-E674-4037-BBBE-7C8A57458EC9}"/>
    <dgm:cxn modelId="{88BF30F7-45B3-47E2-91AD-70FDA0036DE1}" type="presOf" srcId="{C446998F-0B29-456C-8919-C7DAE9F8E235}" destId="{102C0110-539E-48D7-B359-8593D1181C38}" srcOrd="0" destOrd="0" presId="urn:microsoft.com/office/officeart/2005/8/layout/rings+Icon"/>
    <dgm:cxn modelId="{7E46769C-9E53-444F-B427-7E61A76A0C3A}" srcId="{D2737392-105C-478E-ADD8-AA47015F3376}" destId="{71305D01-6008-4F5E-A839-D0D8D33CBD4B}" srcOrd="2" destOrd="0" parTransId="{7AD7B9D8-E1E3-42D2-8C42-3A4536A85CF4}" sibTransId="{BCD36382-E574-4A42-AAC8-52F5E8606AB3}"/>
    <dgm:cxn modelId="{05CB34EF-1D11-495C-AACA-7973A8CDDB59}" srcId="{D2737392-105C-478E-ADD8-AA47015F3376}" destId="{A7E86B15-8063-4FDF-91C1-398C40ABC9D9}" srcOrd="1" destOrd="0" parTransId="{DCA1BC07-CC1F-4250-85E2-DC0DFEF2B7F0}" sibTransId="{D6818E6C-A7B5-4538-8AE0-D06ECA07B15B}"/>
    <dgm:cxn modelId="{003FF9C2-BFF0-44BE-81CE-F14318F855A4}" type="presOf" srcId="{D2737392-105C-478E-ADD8-AA47015F3376}" destId="{9D0A2B55-A0AE-4FA2-8BAF-A65316D7662D}" srcOrd="0" destOrd="0" presId="urn:microsoft.com/office/officeart/2005/8/layout/rings+Icon"/>
    <dgm:cxn modelId="{7EB3D17B-CC0F-4BBD-8D2A-C730EF2357C6}" srcId="{D2737392-105C-478E-ADD8-AA47015F3376}" destId="{C446998F-0B29-456C-8919-C7DAE9F8E235}" srcOrd="3" destOrd="0" parTransId="{E1297A8D-11D5-472A-AEEA-D1B16551FB67}" sibTransId="{922D379C-582B-4CCF-84BE-F7C86EA6AE47}"/>
    <dgm:cxn modelId="{D4359FF1-497A-4AAA-BAC0-B549B8E07D96}" type="presOf" srcId="{71D5BF3B-EE04-4D9D-83DC-681D139C60A0}" destId="{D55E6654-81D4-4B11-80D2-447C5A228F9C}" srcOrd="0" destOrd="0" presId="urn:microsoft.com/office/officeart/2005/8/layout/rings+Icon"/>
    <dgm:cxn modelId="{2C9C62D8-290B-40A8-9B5F-66A2E50BD873}" srcId="{D2737392-105C-478E-ADD8-AA47015F3376}" destId="{6870D462-D6AC-4CA2-A90A-C17599246A97}" srcOrd="0" destOrd="0" parTransId="{464AC6E1-93AE-45FB-9497-4A9ECBCAAD80}" sibTransId="{D4B74984-EB41-4A25-992F-B52B1F1A96AB}"/>
    <dgm:cxn modelId="{C1D85BFD-4053-46B1-BAEF-A73FE5F58D78}" type="presOf" srcId="{28562A36-D315-4CA8-9355-B04A5AACF03B}" destId="{DDF22481-4EFF-415D-A135-E0970F2A7CFF}" srcOrd="0" destOrd="0" presId="urn:microsoft.com/office/officeart/2005/8/layout/rings+Icon"/>
    <dgm:cxn modelId="{C9B0D753-C0A8-49E7-A604-A58CA99088B2}" type="presParOf" srcId="{9D0A2B55-A0AE-4FA2-8BAF-A65316D7662D}" destId="{C5600A03-F10B-4C80-A458-478FF0852816}" srcOrd="0" destOrd="0" presId="urn:microsoft.com/office/officeart/2005/8/layout/rings+Icon"/>
    <dgm:cxn modelId="{71EE5C1F-22CD-4E51-B75F-FF7BA2802ED3}" type="presParOf" srcId="{9D0A2B55-A0AE-4FA2-8BAF-A65316D7662D}" destId="{BFE03232-2366-4DFE-AD46-8AA43CEFA376}" srcOrd="1" destOrd="0" presId="urn:microsoft.com/office/officeart/2005/8/layout/rings+Icon"/>
    <dgm:cxn modelId="{463CA1FA-1328-4245-BAC7-44D7C658B261}" type="presParOf" srcId="{9D0A2B55-A0AE-4FA2-8BAF-A65316D7662D}" destId="{FB7A64C3-217F-448B-99A5-ABC3BD2DC6E4}" srcOrd="2" destOrd="0" presId="urn:microsoft.com/office/officeart/2005/8/layout/rings+Icon"/>
    <dgm:cxn modelId="{C6BFD257-4EB0-46E3-8EE6-DF452BE55ACD}" type="presParOf" srcId="{9D0A2B55-A0AE-4FA2-8BAF-A65316D7662D}" destId="{102C0110-539E-48D7-B359-8593D1181C38}" srcOrd="3" destOrd="0" presId="urn:microsoft.com/office/officeart/2005/8/layout/rings+Icon"/>
    <dgm:cxn modelId="{2A65B97E-3850-4C6D-A17C-40DC702A9920}" type="presParOf" srcId="{9D0A2B55-A0AE-4FA2-8BAF-A65316D7662D}" destId="{DDF22481-4EFF-415D-A135-E0970F2A7CFF}" srcOrd="4" destOrd="0" presId="urn:microsoft.com/office/officeart/2005/8/layout/rings+Icon"/>
    <dgm:cxn modelId="{7F073F3E-893C-4B84-94F4-A4E0516A05AB}" type="presParOf" srcId="{9D0A2B55-A0AE-4FA2-8BAF-A65316D7662D}" destId="{D55E6654-81D4-4B11-80D2-447C5A228F9C}" srcOrd="5" destOrd="0" presId="urn:microsoft.com/office/officeart/2005/8/layout/rings+Ic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1" y="1"/>
            <a:ext cx="4303025" cy="339725"/>
          </a:xfrm>
          <a:prstGeom prst="rect">
            <a:avLst/>
          </a:prstGeom>
          <a:noFill/>
          <a:ln w="9525">
            <a:noFill/>
            <a:miter lim="800000"/>
            <a:headEnd/>
            <a:tailEnd/>
          </a:ln>
        </p:spPr>
        <p:txBody>
          <a:bodyPr vert="horz" wrap="square" lIns="95569" tIns="47784" rIns="95569" bIns="47784" numCol="1" anchor="t" anchorCtr="0" compatLnSpc="1">
            <a:prstTxWarp prst="textNoShape">
              <a:avLst/>
            </a:prstTxWarp>
          </a:bodyPr>
          <a:lstStyle>
            <a:lvl1pPr defTabSz="955130">
              <a:defRPr sz="1200">
                <a:latin typeface="Times New Roman" pitchFamily="18" charset="0"/>
                <a:ea typeface="ＭＳ Ｐゴシック" pitchFamily="-106" charset="-128"/>
              </a:defRPr>
            </a:lvl1pPr>
          </a:lstStyle>
          <a:p>
            <a:pPr>
              <a:defRPr/>
            </a:pPr>
            <a:endParaRPr lang="en-US"/>
          </a:p>
        </p:txBody>
      </p:sp>
      <p:sp>
        <p:nvSpPr>
          <p:cNvPr id="44035" name="Rectangle 3"/>
          <p:cNvSpPr>
            <a:spLocks noGrp="1" noChangeArrowheads="1"/>
          </p:cNvSpPr>
          <p:nvPr>
            <p:ph type="dt" sz="quarter" idx="1"/>
          </p:nvPr>
        </p:nvSpPr>
        <p:spPr bwMode="auto">
          <a:xfrm>
            <a:off x="5623615" y="1"/>
            <a:ext cx="4301437" cy="339725"/>
          </a:xfrm>
          <a:prstGeom prst="rect">
            <a:avLst/>
          </a:prstGeom>
          <a:noFill/>
          <a:ln w="9525">
            <a:noFill/>
            <a:miter lim="800000"/>
            <a:headEnd/>
            <a:tailEnd/>
          </a:ln>
        </p:spPr>
        <p:txBody>
          <a:bodyPr vert="horz" wrap="square" lIns="95569" tIns="47784" rIns="95569" bIns="47784" numCol="1" anchor="t" anchorCtr="0" compatLnSpc="1">
            <a:prstTxWarp prst="textNoShape">
              <a:avLst/>
            </a:prstTxWarp>
          </a:bodyPr>
          <a:lstStyle>
            <a:lvl1pPr algn="r" defTabSz="955130">
              <a:defRPr sz="1200">
                <a:latin typeface="Times New Roman" pitchFamily="18" charset="0"/>
                <a:ea typeface="ＭＳ Ｐゴシック" pitchFamily="-106" charset="-128"/>
              </a:defRPr>
            </a:lvl1pPr>
          </a:lstStyle>
          <a:p>
            <a:pPr>
              <a:defRPr/>
            </a:pPr>
            <a:endParaRPr lang="en-US"/>
          </a:p>
        </p:txBody>
      </p:sp>
      <p:sp>
        <p:nvSpPr>
          <p:cNvPr id="44036" name="Rectangle 4"/>
          <p:cNvSpPr>
            <a:spLocks noGrp="1" noChangeArrowheads="1"/>
          </p:cNvSpPr>
          <p:nvPr>
            <p:ph type="ftr" sz="quarter" idx="2"/>
          </p:nvPr>
        </p:nvSpPr>
        <p:spPr bwMode="auto">
          <a:xfrm>
            <a:off x="1" y="6457950"/>
            <a:ext cx="4303025" cy="338138"/>
          </a:xfrm>
          <a:prstGeom prst="rect">
            <a:avLst/>
          </a:prstGeom>
          <a:noFill/>
          <a:ln w="9525">
            <a:noFill/>
            <a:miter lim="800000"/>
            <a:headEnd/>
            <a:tailEnd/>
          </a:ln>
        </p:spPr>
        <p:txBody>
          <a:bodyPr vert="horz" wrap="square" lIns="95569" tIns="47784" rIns="95569" bIns="47784" numCol="1" anchor="b" anchorCtr="0" compatLnSpc="1">
            <a:prstTxWarp prst="textNoShape">
              <a:avLst/>
            </a:prstTxWarp>
          </a:bodyPr>
          <a:lstStyle>
            <a:lvl1pPr defTabSz="955130">
              <a:defRPr sz="1200">
                <a:latin typeface="Times New Roman" pitchFamily="18" charset="0"/>
                <a:ea typeface="ＭＳ Ｐゴシック" pitchFamily="-106" charset="-128"/>
              </a:defRPr>
            </a:lvl1pPr>
          </a:lstStyle>
          <a:p>
            <a:pPr>
              <a:defRPr/>
            </a:pPr>
            <a:endParaRPr lang="en-US"/>
          </a:p>
        </p:txBody>
      </p:sp>
      <p:sp>
        <p:nvSpPr>
          <p:cNvPr id="44037" name="Rectangle 5"/>
          <p:cNvSpPr>
            <a:spLocks noGrp="1" noChangeArrowheads="1"/>
          </p:cNvSpPr>
          <p:nvPr>
            <p:ph type="sldNum" sz="quarter" idx="3"/>
          </p:nvPr>
        </p:nvSpPr>
        <p:spPr bwMode="auto">
          <a:xfrm>
            <a:off x="5623615" y="6457950"/>
            <a:ext cx="4301437" cy="338138"/>
          </a:xfrm>
          <a:prstGeom prst="rect">
            <a:avLst/>
          </a:prstGeom>
          <a:noFill/>
          <a:ln w="9525">
            <a:noFill/>
            <a:miter lim="800000"/>
            <a:headEnd/>
            <a:tailEnd/>
          </a:ln>
        </p:spPr>
        <p:txBody>
          <a:bodyPr vert="horz" wrap="square" lIns="95569" tIns="47784" rIns="95569" bIns="47784" numCol="1" anchor="b" anchorCtr="0" compatLnSpc="1">
            <a:prstTxWarp prst="textNoShape">
              <a:avLst/>
            </a:prstTxWarp>
          </a:bodyPr>
          <a:lstStyle>
            <a:lvl1pPr algn="r" defTabSz="955130">
              <a:defRPr sz="1200">
                <a:latin typeface="Times New Roman" pitchFamily="18" charset="0"/>
                <a:ea typeface="ＭＳ Ｐゴシック" pitchFamily="-106" charset="-128"/>
              </a:defRPr>
            </a:lvl1pPr>
          </a:lstStyle>
          <a:p>
            <a:pPr>
              <a:defRPr/>
            </a:pPr>
            <a:fld id="{3AC73A34-A075-45DD-BD22-66654A0AEB23}" type="slidenum">
              <a:rPr lang="en-GB"/>
              <a:pPr>
                <a:defRPr/>
              </a:pPr>
              <a:t>‹#›</a:t>
            </a:fld>
            <a:endParaRPr lang="en-GB"/>
          </a:p>
        </p:txBody>
      </p:sp>
    </p:spTree>
    <p:extLst>
      <p:ext uri="{BB962C8B-B14F-4D97-AF65-F5344CB8AC3E}">
        <p14:creationId xmlns:p14="http://schemas.microsoft.com/office/powerpoint/2010/main" xmlns="" val="424295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1"/>
            <a:ext cx="4303025" cy="339725"/>
          </a:xfrm>
          <a:prstGeom prst="rect">
            <a:avLst/>
          </a:prstGeom>
          <a:noFill/>
          <a:ln w="9525">
            <a:noFill/>
            <a:miter lim="800000"/>
            <a:headEnd/>
            <a:tailEnd/>
          </a:ln>
          <a:effectLst/>
        </p:spPr>
        <p:txBody>
          <a:bodyPr vert="horz" wrap="square" lIns="88228" tIns="44113" rIns="88228" bIns="44113" numCol="1" anchor="t" anchorCtr="0" compatLnSpc="1">
            <a:prstTxWarp prst="textNoShape">
              <a:avLst/>
            </a:prstTxWarp>
          </a:bodyPr>
          <a:lstStyle>
            <a:lvl1pPr defTabSz="881536" eaLnBrk="0" hangingPunct="0">
              <a:defRPr sz="1100">
                <a:ea typeface="ＭＳ Ｐゴシック" pitchFamily="-106" charset="-128"/>
              </a:defRPr>
            </a:lvl1pPr>
          </a:lstStyle>
          <a:p>
            <a:pPr>
              <a:defRPr/>
            </a:pPr>
            <a:endParaRPr lang="en-GB"/>
          </a:p>
        </p:txBody>
      </p:sp>
      <p:sp>
        <p:nvSpPr>
          <p:cNvPr id="38915" name="Rectangle 3"/>
          <p:cNvSpPr>
            <a:spLocks noGrp="1" noChangeArrowheads="1"/>
          </p:cNvSpPr>
          <p:nvPr>
            <p:ph type="dt" idx="1"/>
          </p:nvPr>
        </p:nvSpPr>
        <p:spPr bwMode="auto">
          <a:xfrm>
            <a:off x="5623615" y="1"/>
            <a:ext cx="4301437" cy="339725"/>
          </a:xfrm>
          <a:prstGeom prst="rect">
            <a:avLst/>
          </a:prstGeom>
          <a:noFill/>
          <a:ln w="9525">
            <a:noFill/>
            <a:miter lim="800000"/>
            <a:headEnd/>
            <a:tailEnd/>
          </a:ln>
          <a:effectLst/>
        </p:spPr>
        <p:txBody>
          <a:bodyPr vert="horz" wrap="square" lIns="88228" tIns="44113" rIns="88228" bIns="44113" numCol="1" anchor="t" anchorCtr="0" compatLnSpc="1">
            <a:prstTxWarp prst="textNoShape">
              <a:avLst/>
            </a:prstTxWarp>
          </a:bodyPr>
          <a:lstStyle>
            <a:lvl1pPr algn="r" defTabSz="881536" eaLnBrk="0" hangingPunct="0">
              <a:defRPr sz="1100">
                <a:ea typeface="ＭＳ Ｐゴシック" pitchFamily="-106" charset="-128"/>
              </a:defRPr>
            </a:lvl1pPr>
          </a:lstStyle>
          <a:p>
            <a:pPr>
              <a:defRPr/>
            </a:pPr>
            <a:fld id="{28A9BA73-4640-40C8-BA0B-9730D8D90740}" type="datetime1">
              <a:rPr lang="en-GB"/>
              <a:pPr>
                <a:defRPr/>
              </a:pPr>
              <a:t>20/02/2015</a:t>
            </a:fld>
            <a:endParaRPr lang="en-GB"/>
          </a:p>
        </p:txBody>
      </p:sp>
      <p:sp>
        <p:nvSpPr>
          <p:cNvPr id="4915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7" name="Rectangle 5"/>
          <p:cNvSpPr>
            <a:spLocks noGrp="1" noChangeArrowheads="1"/>
          </p:cNvSpPr>
          <p:nvPr>
            <p:ph type="body" sz="quarter" idx="3"/>
          </p:nvPr>
        </p:nvSpPr>
        <p:spPr bwMode="auto">
          <a:xfrm>
            <a:off x="992029" y="3228976"/>
            <a:ext cx="7942580" cy="3059113"/>
          </a:xfrm>
          <a:prstGeom prst="rect">
            <a:avLst/>
          </a:prstGeom>
          <a:noFill/>
          <a:ln w="9525">
            <a:noFill/>
            <a:miter lim="800000"/>
            <a:headEnd/>
            <a:tailEnd/>
          </a:ln>
          <a:effectLst/>
        </p:spPr>
        <p:txBody>
          <a:bodyPr vert="horz" wrap="square" lIns="88228" tIns="44113" rIns="88228" bIns="44113"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8918" name="Rectangle 6"/>
          <p:cNvSpPr>
            <a:spLocks noGrp="1" noChangeArrowheads="1"/>
          </p:cNvSpPr>
          <p:nvPr>
            <p:ph type="ftr" sz="quarter" idx="4"/>
          </p:nvPr>
        </p:nvSpPr>
        <p:spPr bwMode="auto">
          <a:xfrm>
            <a:off x="1" y="6457950"/>
            <a:ext cx="4303025" cy="338138"/>
          </a:xfrm>
          <a:prstGeom prst="rect">
            <a:avLst/>
          </a:prstGeom>
          <a:noFill/>
          <a:ln w="9525">
            <a:noFill/>
            <a:miter lim="800000"/>
            <a:headEnd/>
            <a:tailEnd/>
          </a:ln>
          <a:effectLst/>
        </p:spPr>
        <p:txBody>
          <a:bodyPr vert="horz" wrap="square" lIns="88228" tIns="44113" rIns="88228" bIns="44113" numCol="1" anchor="b" anchorCtr="0" compatLnSpc="1">
            <a:prstTxWarp prst="textNoShape">
              <a:avLst/>
            </a:prstTxWarp>
          </a:bodyPr>
          <a:lstStyle>
            <a:lvl1pPr defTabSz="881536" eaLnBrk="0" hangingPunct="0">
              <a:defRPr sz="1100">
                <a:ea typeface="ＭＳ Ｐゴシック" pitchFamily="-106" charset="-128"/>
              </a:defRPr>
            </a:lvl1pPr>
          </a:lstStyle>
          <a:p>
            <a:pPr>
              <a:defRPr/>
            </a:pPr>
            <a:endParaRPr lang="en-GB"/>
          </a:p>
        </p:txBody>
      </p:sp>
      <p:sp>
        <p:nvSpPr>
          <p:cNvPr id="38919" name="Rectangle 7"/>
          <p:cNvSpPr>
            <a:spLocks noGrp="1" noChangeArrowheads="1"/>
          </p:cNvSpPr>
          <p:nvPr>
            <p:ph type="sldNum" sz="quarter" idx="5"/>
          </p:nvPr>
        </p:nvSpPr>
        <p:spPr bwMode="auto">
          <a:xfrm>
            <a:off x="5623615" y="6457950"/>
            <a:ext cx="4301437" cy="338138"/>
          </a:xfrm>
          <a:prstGeom prst="rect">
            <a:avLst/>
          </a:prstGeom>
          <a:noFill/>
          <a:ln w="9525">
            <a:noFill/>
            <a:miter lim="800000"/>
            <a:headEnd/>
            <a:tailEnd/>
          </a:ln>
          <a:effectLst/>
        </p:spPr>
        <p:txBody>
          <a:bodyPr vert="horz" wrap="square" lIns="88228" tIns="44113" rIns="88228" bIns="44113" numCol="1" anchor="b" anchorCtr="0" compatLnSpc="1">
            <a:prstTxWarp prst="textNoShape">
              <a:avLst/>
            </a:prstTxWarp>
          </a:bodyPr>
          <a:lstStyle>
            <a:lvl1pPr algn="r" defTabSz="881536" eaLnBrk="0" hangingPunct="0">
              <a:defRPr sz="1100">
                <a:ea typeface="ＭＳ Ｐゴシック" pitchFamily="-106" charset="-128"/>
              </a:defRPr>
            </a:lvl1pPr>
          </a:lstStyle>
          <a:p>
            <a:pPr>
              <a:defRPr/>
            </a:pPr>
            <a:fld id="{4B015483-94FE-41D0-BDEF-F345F73813A1}" type="slidenum">
              <a:rPr lang="en-GB"/>
              <a:pPr>
                <a:defRPr/>
              </a:pPr>
              <a:t>‹#›</a:t>
            </a:fld>
            <a:endParaRPr lang="en-GB"/>
          </a:p>
        </p:txBody>
      </p:sp>
    </p:spTree>
    <p:extLst>
      <p:ext uri="{BB962C8B-B14F-4D97-AF65-F5344CB8AC3E}">
        <p14:creationId xmlns:p14="http://schemas.microsoft.com/office/powerpoint/2010/main" xmlns="" val="350902713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6"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3263900" y="509588"/>
            <a:ext cx="3398838" cy="2549525"/>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sz="2400">
                <a:solidFill>
                  <a:schemeClr val="tx1"/>
                </a:solidFill>
                <a:latin typeface="Arial" pitchFamily="34" charset="0"/>
                <a:ea typeface="ＭＳ Ｐゴシック" pitchFamily="34" charset="-128"/>
              </a:defRPr>
            </a:lvl1pPr>
            <a:lvl2pPr marL="742950" indent="-285750" defTabSz="881063" eaLnBrk="0" hangingPunct="0">
              <a:defRPr sz="2400">
                <a:solidFill>
                  <a:schemeClr val="tx1"/>
                </a:solidFill>
                <a:latin typeface="Arial" pitchFamily="34" charset="0"/>
                <a:ea typeface="ＭＳ Ｐゴシック" pitchFamily="34" charset="-128"/>
              </a:defRPr>
            </a:lvl2pPr>
            <a:lvl3pPr marL="1143000" indent="-228600" defTabSz="881063" eaLnBrk="0" hangingPunct="0">
              <a:defRPr sz="2400">
                <a:solidFill>
                  <a:schemeClr val="tx1"/>
                </a:solidFill>
                <a:latin typeface="Arial" pitchFamily="34" charset="0"/>
                <a:ea typeface="ＭＳ Ｐゴシック" pitchFamily="34" charset="-128"/>
              </a:defRPr>
            </a:lvl3pPr>
            <a:lvl4pPr marL="1600200" indent="-228600" defTabSz="881063" eaLnBrk="0" hangingPunct="0">
              <a:defRPr sz="2400">
                <a:solidFill>
                  <a:schemeClr val="tx1"/>
                </a:solidFill>
                <a:latin typeface="Arial" pitchFamily="34" charset="0"/>
                <a:ea typeface="ＭＳ Ｐゴシック" pitchFamily="34" charset="-128"/>
              </a:defRPr>
            </a:lvl4pPr>
            <a:lvl5pPr marL="2057400" indent="-228600" defTabSz="881063" eaLnBrk="0" hangingPunct="0">
              <a:defRPr sz="2400">
                <a:solidFill>
                  <a:schemeClr val="tx1"/>
                </a:solidFill>
                <a:latin typeface="Arial" pitchFamily="34" charset="0"/>
                <a:ea typeface="ＭＳ Ｐゴシック" pitchFamily="34" charset="-128"/>
              </a:defRPr>
            </a:lvl5pPr>
            <a:lvl6pPr marL="2514600" indent="-228600" defTabSz="88106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88106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88106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88106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732AE67-6911-4779-9B2C-BCD5C5EAF30D}" type="slidenum">
              <a:rPr lang="en-GB" altLang="en-US" sz="1100" smtClean="0"/>
              <a:pPr/>
              <a:t>18</a:t>
            </a:fld>
            <a:endParaRPr lang="en-GB" altLang="en-US" sz="1100" smtClean="0"/>
          </a:p>
        </p:txBody>
      </p:sp>
      <p:sp>
        <p:nvSpPr>
          <p:cNvPr id="60419" name="Rectangle 7"/>
          <p:cNvSpPr txBox="1">
            <a:spLocks noGrp="1" noChangeArrowheads="1"/>
          </p:cNvSpPr>
          <p:nvPr/>
        </p:nvSpPr>
        <p:spPr bwMode="auto">
          <a:xfrm>
            <a:off x="5622027" y="6456364"/>
            <a:ext cx="430302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3FD48C93-9DDC-4D9E-AD08-CAB01594633F}" type="slidenum">
              <a:rPr lang="en-GB" altLang="en-US" sz="1200">
                <a:latin typeface="Times New Roman" pitchFamily="18" charset="0"/>
              </a:rPr>
              <a:pPr algn="r" eaLnBrk="1" hangingPunct="1"/>
              <a:t>18</a:t>
            </a:fld>
            <a:endParaRPr lang="en-GB" altLang="en-US" sz="1200">
              <a:latin typeface="Times New Roman" pitchFamily="18" charset="0"/>
            </a:endParaRPr>
          </a:p>
        </p:txBody>
      </p:sp>
      <p:sp>
        <p:nvSpPr>
          <p:cNvPr id="60420" name="Rectangle 2"/>
          <p:cNvSpPr>
            <a:spLocks noGrp="1" noRot="1" noChangeAspect="1" noChangeArrowheads="1" noTextEdit="1"/>
          </p:cNvSpPr>
          <p:nvPr>
            <p:ph type="sldImg"/>
          </p:nvPr>
        </p:nvSpPr>
        <p:spPr>
          <a:xfrm>
            <a:off x="3267075" y="509588"/>
            <a:ext cx="3397250" cy="2549525"/>
          </a:xfrm>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lstStyle/>
          <a:p>
            <a:endParaRPr lang="en-US" alt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3263900" y="509588"/>
            <a:ext cx="3398838" cy="2549525"/>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mtClean="0">
                <a:ea typeface="ＭＳ Ｐゴシック" pitchFamily="34" charset="-128"/>
              </a:rPr>
              <a:t>In positioning CABI as the Global Plant Health Centre, we will extend the the current pilot project on Plant Clinics to train plant doctors and establish a network of plant health clinics in at least 25 countries around the globe.</a:t>
            </a:r>
          </a:p>
          <a:p>
            <a:r>
              <a:rPr lang="en-GB" smtClean="0">
                <a:ea typeface="ＭＳ Ｐゴシック" pitchFamily="34" charset="-128"/>
              </a:rPr>
              <a:t>These plant health clinics will provide immediate benefits to local farmers but will also contribute surveillance and monitoring of plant pests and diseases to a comprehensive global database which will also contain content from CABI and other partners. </a:t>
            </a:r>
          </a:p>
          <a:p>
            <a:endParaRPr lang="en-GB" smtClean="0">
              <a:ea typeface="ＭＳ Ｐゴシック" pitchFamily="34" charset="-128"/>
            </a:endParaRPr>
          </a:p>
          <a:p>
            <a:r>
              <a:rPr lang="en-GB" smtClean="0">
                <a:ea typeface="ＭＳ Ｐゴシック" pitchFamily="34" charset="-128"/>
              </a:rPr>
              <a:t>Initial focus on Pest and Disease information but long term intention will be to cover all aspects of plant health. The database will have a significant part of its content which will be available on an open access basis, forming a public good which will help build knowledge in support of food security and trade. We also envisage that certainly value-added analytical tools, reports and consultancy services will be paid for so as to ensure that the concept is financially self-sustaining.</a:t>
            </a:r>
          </a:p>
          <a:p>
            <a:endParaRPr lang="en-GB"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7C3559A-518C-4D98-B918-26AE684064F7}" type="slidenum">
              <a:rPr lang="en-GB" sz="1200" smtClean="0">
                <a:latin typeface="Times New Roman" pitchFamily="18" charset="0"/>
              </a:rPr>
              <a:pPr eaLnBrk="1" hangingPunct="1"/>
              <a:t>21</a:t>
            </a:fld>
            <a:endParaRPr lang="en-GB" sz="1200" smtClean="0">
              <a:latin typeface="Times New Roman" pitchFamily="18" charset="0"/>
            </a:endParaRPr>
          </a:p>
        </p:txBody>
      </p:sp>
      <p:sp>
        <p:nvSpPr>
          <p:cNvPr id="30723" name="Rectangle 2"/>
          <p:cNvSpPr>
            <a:spLocks noGrp="1" noRot="1" noChangeAspect="1" noChangeArrowheads="1" noTextEdit="1"/>
          </p:cNvSpPr>
          <p:nvPr>
            <p:ph type="sldImg"/>
          </p:nvPr>
        </p:nvSpPr>
        <p:spPr bwMode="auto">
          <a:xfrm>
            <a:off x="3263900" y="509588"/>
            <a:ext cx="3398838" cy="25495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8"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GB" sz="1000" dirty="0" smtClean="0">
                <a:latin typeface="Arial" charset="0"/>
              </a:rPr>
              <a:t>The ‘Proposed Organisation Structure’ slide states the CABI staff members who are proposed to fulfil the roles identified as required for the project (depending on the project level) – note that the availability of these staff members for this project should already be confirmed.</a:t>
            </a:r>
          </a:p>
          <a:p>
            <a:pPr eaLnBrk="1" hangingPunct="1">
              <a:defRPr/>
            </a:pPr>
            <a:endParaRPr lang="en-GB" sz="1000" dirty="0" smtClean="0">
              <a:latin typeface="Arial" charset="0"/>
            </a:endParaRPr>
          </a:p>
          <a:p>
            <a:pPr eaLnBrk="1" hangingPunct="1">
              <a:defRPr/>
            </a:pPr>
            <a:r>
              <a:rPr lang="en-GB" sz="1000" u="sng" dirty="0" smtClean="0">
                <a:latin typeface="Arial" charset="0"/>
              </a:rPr>
              <a:t>Corporate Management (and authorisation of a project)</a:t>
            </a:r>
            <a:r>
              <a:rPr lang="en-GB" sz="1000" dirty="0" smtClean="0">
                <a:latin typeface="Arial" charset="0"/>
              </a:rPr>
              <a:t> will be dependent on project level, as given below for Donor-funded or Investment projects respectively:</a:t>
            </a:r>
          </a:p>
          <a:p>
            <a:pPr eaLnBrk="1" hangingPunct="1">
              <a:defRPr/>
            </a:pPr>
            <a:endParaRPr lang="en-GB" sz="1000" dirty="0" smtClean="0">
              <a:latin typeface="Arial" charset="0"/>
            </a:endParaRPr>
          </a:p>
          <a:p>
            <a:pPr eaLnBrk="1" hangingPunct="1">
              <a:defRPr/>
            </a:pPr>
            <a:r>
              <a:rPr lang="en-GB" sz="1000" i="1" dirty="0" smtClean="0">
                <a:latin typeface="Arial" charset="0"/>
              </a:rPr>
              <a:t>Donor-funded Projects:</a:t>
            </a:r>
          </a:p>
          <a:p>
            <a:pPr eaLnBrk="1" hangingPunct="1">
              <a:buFontTx/>
              <a:buChar char="•"/>
              <a:defRPr/>
            </a:pPr>
            <a:r>
              <a:rPr lang="en-GB" sz="1000" dirty="0" smtClean="0">
                <a:latin typeface="Arial" charset="0"/>
              </a:rPr>
              <a:t>Level 1 (Gross Income &gt; £250k) = </a:t>
            </a:r>
            <a:r>
              <a:rPr lang="en-GB" sz="1000" b="1" dirty="0" smtClean="0">
                <a:latin typeface="Arial" charset="0"/>
              </a:rPr>
              <a:t>PMG</a:t>
            </a:r>
            <a:endParaRPr lang="en-GB" sz="1000" dirty="0" smtClean="0">
              <a:latin typeface="Arial" charset="0"/>
            </a:endParaRPr>
          </a:p>
          <a:p>
            <a:pPr eaLnBrk="1" hangingPunct="1">
              <a:buFontTx/>
              <a:buChar char="•"/>
              <a:defRPr/>
            </a:pPr>
            <a:r>
              <a:rPr lang="en-GB" sz="1000" dirty="0" smtClean="0">
                <a:latin typeface="Arial" charset="0"/>
              </a:rPr>
              <a:t>Level 2 (Gross Income £50k-£250k) = </a:t>
            </a:r>
            <a:r>
              <a:rPr lang="en-GB" sz="1000" b="1" dirty="0" smtClean="0">
                <a:latin typeface="Arial" charset="0"/>
              </a:rPr>
              <a:t>Global Director, Publishing Business Innovation Forum (PBIF), or EMT Member</a:t>
            </a:r>
          </a:p>
          <a:p>
            <a:pPr eaLnBrk="1" hangingPunct="1">
              <a:buFontTx/>
              <a:buChar char="•"/>
              <a:defRPr/>
            </a:pPr>
            <a:r>
              <a:rPr lang="en-GB" sz="1000" dirty="0" smtClean="0">
                <a:latin typeface="Arial" charset="0"/>
              </a:rPr>
              <a:t>Level 3 (Gross Income &lt; £50k) = </a:t>
            </a:r>
            <a:r>
              <a:rPr lang="en-GB" sz="1000" b="1" dirty="0" smtClean="0">
                <a:latin typeface="Arial" charset="0"/>
              </a:rPr>
              <a:t>Regional Director, Publishing Senior Manager, or EMT Member</a:t>
            </a:r>
          </a:p>
          <a:p>
            <a:pPr eaLnBrk="1" hangingPunct="1">
              <a:buFontTx/>
              <a:buChar char="•"/>
              <a:defRPr/>
            </a:pPr>
            <a:r>
              <a:rPr lang="en-GB" sz="1000" dirty="0" smtClean="0">
                <a:latin typeface="Arial" charset="0"/>
              </a:rPr>
              <a:t>Any Level with NPC &lt; 15% = </a:t>
            </a:r>
            <a:r>
              <a:rPr lang="en-GB" sz="1000" b="1" dirty="0" smtClean="0">
                <a:latin typeface="Arial" charset="0"/>
              </a:rPr>
              <a:t>PMG</a:t>
            </a:r>
          </a:p>
          <a:p>
            <a:pPr eaLnBrk="1" hangingPunct="1">
              <a:defRPr/>
            </a:pPr>
            <a:endParaRPr lang="en-GB" sz="1000" i="1" dirty="0" smtClean="0">
              <a:latin typeface="Arial" charset="0"/>
            </a:endParaRPr>
          </a:p>
          <a:p>
            <a:pPr eaLnBrk="1" hangingPunct="1">
              <a:defRPr/>
            </a:pPr>
            <a:r>
              <a:rPr lang="en-GB" sz="1000" i="1" dirty="0" smtClean="0">
                <a:latin typeface="Arial" charset="0"/>
              </a:rPr>
              <a:t>Investment Projects:</a:t>
            </a:r>
          </a:p>
          <a:p>
            <a:pPr marL="171450" indent="-171450" eaLnBrk="1" hangingPunct="1">
              <a:buFont typeface="Arial" pitchFamily="34" charset="0"/>
              <a:buChar char="•"/>
              <a:defRPr/>
            </a:pPr>
            <a:r>
              <a:rPr lang="en-GB" sz="1000" dirty="0" smtClean="0">
                <a:latin typeface="Arial" charset="0"/>
              </a:rPr>
              <a:t>Level 1 (Total Implementation Costs &gt; £250k) = </a:t>
            </a:r>
            <a:r>
              <a:rPr lang="en-GB" sz="1000" b="1" dirty="0" smtClean="0">
                <a:latin typeface="Arial" charset="0"/>
              </a:rPr>
              <a:t>PMG</a:t>
            </a:r>
          </a:p>
          <a:p>
            <a:pPr marL="171450" indent="-171450" eaLnBrk="1" hangingPunct="1">
              <a:buFont typeface="Arial" pitchFamily="34" charset="0"/>
              <a:buChar char="•"/>
              <a:defRPr/>
            </a:pPr>
            <a:r>
              <a:rPr lang="en-GB" sz="1000" dirty="0" smtClean="0">
                <a:latin typeface="Arial" charset="0"/>
              </a:rPr>
              <a:t>Level 2 (Total Implementation Costs £50k-£250k) = </a:t>
            </a:r>
            <a:r>
              <a:rPr lang="en-GB" sz="1000" b="1" dirty="0" smtClean="0">
                <a:latin typeface="Arial" charset="0"/>
              </a:rPr>
              <a:t>EMT Member</a:t>
            </a:r>
          </a:p>
          <a:p>
            <a:pPr marL="171450" indent="-171450" eaLnBrk="1" hangingPunct="1">
              <a:buFont typeface="Arial" pitchFamily="34" charset="0"/>
              <a:buChar char="•"/>
              <a:defRPr/>
            </a:pPr>
            <a:r>
              <a:rPr lang="en-GB" sz="1000" dirty="0" smtClean="0">
                <a:latin typeface="Arial" charset="0"/>
              </a:rPr>
              <a:t>Level 3 (Total Implementation Costs &lt; £50k) = </a:t>
            </a:r>
            <a:r>
              <a:rPr lang="en-GB" sz="1000" b="1" dirty="0" smtClean="0">
                <a:latin typeface="Arial" charset="0"/>
              </a:rPr>
              <a:t>Regional Director, Publishing Senior Manager, or EMT Member</a:t>
            </a:r>
          </a:p>
          <a:p>
            <a:pPr marL="171450" indent="-171450" eaLnBrk="1" hangingPunct="1">
              <a:buFont typeface="Arial" pitchFamily="34" charset="0"/>
              <a:buChar char="•"/>
              <a:defRPr/>
            </a:pPr>
            <a:r>
              <a:rPr lang="en-GB" sz="800" dirty="0" smtClean="0">
                <a:latin typeface="Arial" charset="0"/>
              </a:rPr>
              <a:t>Any Level with any of the following = </a:t>
            </a:r>
            <a:r>
              <a:rPr lang="en-GB" sz="800" b="1" dirty="0" smtClean="0">
                <a:latin typeface="Arial" charset="0"/>
              </a:rPr>
              <a:t>PMG</a:t>
            </a:r>
          </a:p>
          <a:p>
            <a:pPr marL="628650" lvl="1" indent="-171450" eaLnBrk="1" hangingPunct="1">
              <a:buFont typeface="Arial" pitchFamily="34" charset="0"/>
              <a:buChar char="•"/>
              <a:defRPr/>
            </a:pPr>
            <a:r>
              <a:rPr lang="en-GB" sz="800" dirty="0" smtClean="0">
                <a:latin typeface="Arial" charset="0"/>
              </a:rPr>
              <a:t>Total CAPEX &gt; £50k</a:t>
            </a:r>
            <a:endParaRPr lang="en-GB" sz="800" b="1" dirty="0" smtClean="0">
              <a:latin typeface="Arial" charset="0"/>
            </a:endParaRPr>
          </a:p>
          <a:p>
            <a:pPr marL="628650" lvl="1" indent="-171450" eaLnBrk="1" hangingPunct="1">
              <a:buFont typeface="Arial" pitchFamily="34" charset="0"/>
              <a:buChar char="•"/>
              <a:defRPr/>
            </a:pPr>
            <a:r>
              <a:rPr lang="en-GB" sz="800" dirty="0" smtClean="0">
                <a:latin typeface="Arial" charset="0"/>
              </a:rPr>
              <a:t>Internal Rate of Return (IRR) &lt; 10%</a:t>
            </a:r>
          </a:p>
          <a:p>
            <a:pPr marL="628650" lvl="1" indent="-171450" eaLnBrk="1" hangingPunct="1">
              <a:buFont typeface="Arial" pitchFamily="34" charset="0"/>
              <a:buChar char="•"/>
              <a:defRPr/>
            </a:pPr>
            <a:r>
              <a:rPr lang="en-GB" sz="800" dirty="0" smtClean="0">
                <a:latin typeface="Arial" charset="0"/>
              </a:rPr>
              <a:t>Payback &gt; Year 4</a:t>
            </a:r>
          </a:p>
          <a:p>
            <a:pPr eaLnBrk="1" hangingPunct="1">
              <a:defRPr/>
            </a:pPr>
            <a:endParaRPr lang="en-GB" sz="1000" i="1" dirty="0" smtClean="0">
              <a:latin typeface="Arial" charset="0"/>
            </a:endParaRPr>
          </a:p>
          <a:p>
            <a:pPr eaLnBrk="1" hangingPunct="1">
              <a:defRPr/>
            </a:pPr>
            <a:r>
              <a:rPr lang="en-GB" sz="1000" u="sng" dirty="0" smtClean="0">
                <a:latin typeface="Arial" charset="0"/>
              </a:rPr>
              <a:t>Project Board</a:t>
            </a:r>
          </a:p>
          <a:p>
            <a:pPr eaLnBrk="1" hangingPunct="1">
              <a:defRPr/>
            </a:pPr>
            <a:r>
              <a:rPr lang="en-GB" sz="1000" dirty="0" smtClean="0">
                <a:latin typeface="Arial" charset="0"/>
              </a:rPr>
              <a:t>The roles should be filled by CABI staff with external perspectives being represented by a CABI staff member.  Where Project Board meetings occur, these should be internal to CABI, with ‘special’ Project Board meetings being held with external parties as required.  Projects of level 3 may not have a Project Board, however there should always be a Project Executive.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3263900" y="509588"/>
            <a:ext cx="3398838" cy="2549525"/>
          </a:xfrm>
          <a:ln/>
        </p:spPr>
      </p:sp>
      <p:sp>
        <p:nvSpPr>
          <p:cNvPr id="604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z="1600" smtClean="0">
                <a:ea typeface="ＭＳ Ｐゴシック" pitchFamily="34" charset="-128"/>
              </a:rPr>
              <a:t>Clinic in DRC</a:t>
            </a:r>
          </a:p>
          <a:p>
            <a:endParaRPr lang="en-GB" smtClean="0">
              <a:ea typeface="ＭＳ Ｐゴシック"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sz="2400">
                <a:solidFill>
                  <a:schemeClr val="tx1"/>
                </a:solidFill>
                <a:latin typeface="Arial" charset="0"/>
                <a:ea typeface="ＭＳ Ｐゴシック" pitchFamily="34" charset="-128"/>
              </a:defRPr>
            </a:lvl1pPr>
            <a:lvl2pPr marL="742950" indent="-285750" defTabSz="881063" eaLnBrk="0" hangingPunct="0">
              <a:defRPr sz="2400">
                <a:solidFill>
                  <a:schemeClr val="tx1"/>
                </a:solidFill>
                <a:latin typeface="Arial" charset="0"/>
                <a:ea typeface="ＭＳ Ｐゴシック" pitchFamily="34" charset="-128"/>
              </a:defRPr>
            </a:lvl2pPr>
            <a:lvl3pPr marL="1143000" indent="-228600" defTabSz="881063" eaLnBrk="0" hangingPunct="0">
              <a:defRPr sz="2400">
                <a:solidFill>
                  <a:schemeClr val="tx1"/>
                </a:solidFill>
                <a:latin typeface="Arial" charset="0"/>
                <a:ea typeface="ＭＳ Ｐゴシック" pitchFamily="34" charset="-128"/>
              </a:defRPr>
            </a:lvl3pPr>
            <a:lvl4pPr marL="1600200" indent="-228600" defTabSz="881063" eaLnBrk="0" hangingPunct="0">
              <a:defRPr sz="2400">
                <a:solidFill>
                  <a:schemeClr val="tx1"/>
                </a:solidFill>
                <a:latin typeface="Arial" charset="0"/>
                <a:ea typeface="ＭＳ Ｐゴシック" pitchFamily="34" charset="-128"/>
              </a:defRPr>
            </a:lvl4pPr>
            <a:lvl5pPr marL="2057400" indent="-228600" defTabSz="881063" eaLnBrk="0" hangingPunct="0">
              <a:defRPr sz="2400">
                <a:solidFill>
                  <a:schemeClr val="tx1"/>
                </a:solidFill>
                <a:latin typeface="Arial" charset="0"/>
                <a:ea typeface="ＭＳ Ｐゴシック" pitchFamily="34" charset="-128"/>
              </a:defRPr>
            </a:lvl5pPr>
            <a:lvl6pPr marL="25146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9pPr>
          </a:lstStyle>
          <a:p>
            <a:fld id="{056B899C-41F2-4E69-A15D-BDB7E8D8037D}" type="slidenum">
              <a:rPr lang="en-GB" sz="1100" smtClean="0"/>
              <a:pPr/>
              <a:t>22</a:t>
            </a:fld>
            <a:endParaRPr lang="en-GB" sz="11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263900" y="509588"/>
            <a:ext cx="3398838" cy="2549525"/>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GB" smtClean="0">
                <a:ea typeface="ＭＳ Ｐゴシック" pitchFamily="34" charset="-128"/>
              </a:rPr>
              <a:t>Esco Kivu is a company with a long history in Eastern Congo, since its establishment in the Democratic Republic of Congo in 1970.  </a:t>
            </a:r>
          </a:p>
          <a:p>
            <a:pPr eaLnBrk="1" hangingPunct="1">
              <a:spcBef>
                <a:spcPct val="0"/>
              </a:spcBef>
            </a:pPr>
            <a:r>
              <a:rPr lang="en-GB" smtClean="0">
                <a:ea typeface="ＭＳ Ｐゴシック" pitchFamily="34" charset="-128"/>
              </a:rPr>
              <a:t>ESCO currently exports cacao, vanilla, papain, and cinchona produced by smallholder farmers. </a:t>
            </a:r>
          </a:p>
          <a:p>
            <a:pPr eaLnBrk="1" hangingPunct="1">
              <a:spcBef>
                <a:spcPct val="0"/>
              </a:spcBef>
            </a:pPr>
            <a:r>
              <a:rPr lang="en-GB" smtClean="0">
                <a:ea typeface="ＭＳ Ｐゴシック" pitchFamily="34" charset="-128"/>
              </a:rPr>
              <a:t>ESCO started introducing cocoa growing in North Kivu and Province Orientale in 2000, and now seeks to establish 12,000 certified organic farmers in North Kivu and Province Orientale. ESCO activities in promoting cocoa production and providing market opportunities have been very successful and few alternative income generating activities exist.  However, as a result farmers develop fields rapidly without adequate knowledge of appropriate techniques.  This leads to production problems and increasing risk of disease occurrence. </a:t>
            </a:r>
          </a:p>
          <a:p>
            <a:pPr eaLnBrk="1" hangingPunct="1">
              <a:spcBef>
                <a:spcPct val="0"/>
              </a:spcBef>
            </a:pPr>
            <a:r>
              <a:rPr lang="en-GB" smtClean="0">
                <a:ea typeface="ＭＳ Ｐゴシック" pitchFamily="34" charset="-128"/>
              </a:rPr>
              <a:t>Clinics are established at depots where cacao produced by smallholder farmers are collected.  The clinics support farmers to learn the right practices early on and be able to avoid or combat disease problems effectively. This will contribute significantly to increased yields giving ESCO better economies of scale. </a:t>
            </a:r>
          </a:p>
          <a:p>
            <a:pPr eaLnBrk="1" hangingPunct="1">
              <a:spcBef>
                <a:spcPct val="0"/>
              </a:spcBef>
            </a:pPr>
            <a:endParaRPr lang="en-GB" smtClean="0">
              <a:ea typeface="ＭＳ Ｐゴシック" pitchFamily="34" charset="-128"/>
            </a:endParaRPr>
          </a:p>
          <a:p>
            <a:pPr eaLnBrk="1" hangingPunct="1">
              <a:spcBef>
                <a:spcPct val="0"/>
              </a:spcBef>
            </a:pPr>
            <a:endParaRPr lang="en-GB" smtClean="0">
              <a:ea typeface="ＭＳ Ｐゴシック" pitchFamily="34" charset="-128"/>
            </a:endParaRPr>
          </a:p>
          <a:p>
            <a:pPr eaLnBrk="1" hangingPunct="1">
              <a:spcBef>
                <a:spcPct val="0"/>
              </a:spcBef>
            </a:pPr>
            <a:endParaRPr lang="en-GB"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3263900" y="509588"/>
            <a:ext cx="3398838" cy="2549525"/>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i="1"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3263900" y="509588"/>
            <a:ext cx="3398838" cy="2549525"/>
          </a:xfrm>
          <a:ln/>
        </p:spPr>
      </p:sp>
      <p:sp>
        <p:nvSpPr>
          <p:cNvPr id="645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GB" smtClean="0">
                <a:ea typeface="ＭＳ Ｐゴシック" pitchFamily="34" charset="-128"/>
              </a:rPr>
              <a:t>The plant clinic data can be used to identify emerging crop pests or crop problems that farmers are most concerned about. This can be useful in addressing the needs of the farmers and in planning extension campaigns or other activities. It may also identify pest groups that plant doctors are less familiar with or indicate which crops have problems that are difficult to diagnose.</a:t>
            </a:r>
          </a:p>
          <a:p>
            <a:pPr eaLnBrk="1" hangingPunct="1">
              <a:spcBef>
                <a:spcPct val="0"/>
              </a:spcBef>
            </a:pPr>
            <a:endParaRPr lang="en-GB" smtClean="0">
              <a:ea typeface="ＭＳ Ｐゴシック" pitchFamily="34" charset="-128"/>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sz="2400">
                <a:solidFill>
                  <a:schemeClr val="tx1"/>
                </a:solidFill>
                <a:latin typeface="Arial" charset="0"/>
                <a:ea typeface="ＭＳ Ｐゴシック" pitchFamily="34" charset="-128"/>
              </a:defRPr>
            </a:lvl1pPr>
            <a:lvl2pPr marL="742950" indent="-285750" defTabSz="881063" eaLnBrk="0" hangingPunct="0">
              <a:defRPr sz="2400">
                <a:solidFill>
                  <a:schemeClr val="tx1"/>
                </a:solidFill>
                <a:latin typeface="Arial" charset="0"/>
                <a:ea typeface="ＭＳ Ｐゴシック" pitchFamily="34" charset="-128"/>
              </a:defRPr>
            </a:lvl2pPr>
            <a:lvl3pPr marL="1143000" indent="-228600" defTabSz="881063" eaLnBrk="0" hangingPunct="0">
              <a:defRPr sz="2400">
                <a:solidFill>
                  <a:schemeClr val="tx1"/>
                </a:solidFill>
                <a:latin typeface="Arial" charset="0"/>
                <a:ea typeface="ＭＳ Ｐゴシック" pitchFamily="34" charset="-128"/>
              </a:defRPr>
            </a:lvl3pPr>
            <a:lvl4pPr marL="1600200" indent="-228600" defTabSz="881063" eaLnBrk="0" hangingPunct="0">
              <a:defRPr sz="2400">
                <a:solidFill>
                  <a:schemeClr val="tx1"/>
                </a:solidFill>
                <a:latin typeface="Arial" charset="0"/>
                <a:ea typeface="ＭＳ Ｐゴシック" pitchFamily="34" charset="-128"/>
              </a:defRPr>
            </a:lvl4pPr>
            <a:lvl5pPr marL="2057400" indent="-228600" defTabSz="881063" eaLnBrk="0" hangingPunct="0">
              <a:defRPr sz="2400">
                <a:solidFill>
                  <a:schemeClr val="tx1"/>
                </a:solidFill>
                <a:latin typeface="Arial" charset="0"/>
                <a:ea typeface="ＭＳ Ｐゴシック" pitchFamily="34" charset="-128"/>
              </a:defRPr>
            </a:lvl5pPr>
            <a:lvl6pPr marL="25146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1060D8A7-4561-4B29-B90B-AA6AC4AB4DBD}" type="slidenum">
              <a:rPr lang="en-GB" sz="1200" smtClean="0">
                <a:solidFill>
                  <a:srgbClr val="000000"/>
                </a:solidFill>
              </a:rPr>
              <a:pPr eaLnBrk="1" hangingPunct="1"/>
              <a:t>26</a:t>
            </a:fld>
            <a:endParaRPr lang="en-GB" sz="120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263900" y="509588"/>
            <a:ext cx="3398838" cy="2549525"/>
          </a:xfrm>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7188" lvl="1" indent="-357188">
              <a:spcBef>
                <a:spcPts val="1200"/>
              </a:spcBef>
            </a:pPr>
            <a:r>
              <a:rPr lang="en-GB" sz="2200" b="1" smtClean="0">
                <a:ea typeface="ＭＳ Ｐゴシック" pitchFamily="34" charset="-128"/>
              </a:rPr>
              <a:t>With the help of over 70 local and international partners…</a:t>
            </a:r>
          </a:p>
          <a:p>
            <a:pPr marL="357188" lvl="1" indent="-357188">
              <a:spcBef>
                <a:spcPts val="1200"/>
              </a:spcBef>
            </a:pPr>
            <a:endParaRPr lang="en-GB" sz="2200" smtClean="0">
              <a:ea typeface="ＭＳ Ｐゴシック" pitchFamily="34" charset="-128"/>
            </a:endParaRPr>
          </a:p>
          <a:p>
            <a:pPr marL="357188" lvl="1" indent="-357188">
              <a:spcBef>
                <a:spcPts val="1200"/>
              </a:spcBef>
            </a:pPr>
            <a:r>
              <a:rPr lang="en-GB" sz="2200" smtClean="0">
                <a:ea typeface="ＭＳ Ｐゴシック" pitchFamily="34" charset="-128"/>
              </a:rPr>
              <a:t>182 clinics in 16 countries</a:t>
            </a:r>
          </a:p>
          <a:p>
            <a:pPr marL="357188" lvl="1" indent="-357188">
              <a:spcBef>
                <a:spcPts val="1200"/>
              </a:spcBef>
            </a:pPr>
            <a:r>
              <a:rPr lang="en-GB" sz="2200" smtClean="0">
                <a:ea typeface="ＭＳ Ｐゴシック" pitchFamily="34" charset="-128"/>
              </a:rPr>
              <a:t>Over 1000 plant doctors trained</a:t>
            </a:r>
          </a:p>
          <a:p>
            <a:pPr marL="357188" lvl="1" indent="-357188">
              <a:spcBef>
                <a:spcPts val="1200"/>
              </a:spcBef>
            </a:pPr>
            <a:r>
              <a:rPr lang="en-GB" sz="2200" smtClean="0">
                <a:ea typeface="ＭＳ Ｐゴシック" pitchFamily="34" charset="-128"/>
              </a:rPr>
              <a:t>Already helped, estimated, 100,000 smallholder farmers</a:t>
            </a:r>
          </a:p>
          <a:p>
            <a:pPr marL="357188" lvl="1" indent="-357188">
              <a:spcBef>
                <a:spcPts val="1200"/>
              </a:spcBef>
            </a:pPr>
            <a:r>
              <a:rPr lang="en-GB" sz="2200" smtClean="0">
                <a:ea typeface="ＭＳ Ｐゴシック" pitchFamily="34" charset="-128"/>
              </a:rPr>
              <a:t>Fully working prototype of a knowledge bank</a:t>
            </a:r>
          </a:p>
          <a:p>
            <a:pPr eaLnBrk="1" hangingPunct="1">
              <a:spcBef>
                <a:spcPct val="0"/>
              </a:spcBef>
            </a:pPr>
            <a:endParaRPr lang="en-GB" smtClean="0">
              <a:ea typeface="ＭＳ Ｐゴシック" pitchFamily="34" charset="-128"/>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sz="2400">
                <a:solidFill>
                  <a:schemeClr val="tx1"/>
                </a:solidFill>
                <a:latin typeface="Arial" charset="0"/>
                <a:ea typeface="ＭＳ Ｐゴシック" pitchFamily="34" charset="-128"/>
              </a:defRPr>
            </a:lvl1pPr>
            <a:lvl2pPr marL="742950" indent="-285750" defTabSz="881063" eaLnBrk="0" hangingPunct="0">
              <a:defRPr sz="2400">
                <a:solidFill>
                  <a:schemeClr val="tx1"/>
                </a:solidFill>
                <a:latin typeface="Arial" charset="0"/>
                <a:ea typeface="ＭＳ Ｐゴシック" pitchFamily="34" charset="-128"/>
              </a:defRPr>
            </a:lvl2pPr>
            <a:lvl3pPr marL="1143000" indent="-228600" defTabSz="881063" eaLnBrk="0" hangingPunct="0">
              <a:defRPr sz="2400">
                <a:solidFill>
                  <a:schemeClr val="tx1"/>
                </a:solidFill>
                <a:latin typeface="Arial" charset="0"/>
                <a:ea typeface="ＭＳ Ｐゴシック" pitchFamily="34" charset="-128"/>
              </a:defRPr>
            </a:lvl3pPr>
            <a:lvl4pPr marL="1600200" indent="-228600" defTabSz="881063" eaLnBrk="0" hangingPunct="0">
              <a:defRPr sz="2400">
                <a:solidFill>
                  <a:schemeClr val="tx1"/>
                </a:solidFill>
                <a:latin typeface="Arial" charset="0"/>
                <a:ea typeface="ＭＳ Ｐゴシック" pitchFamily="34" charset="-128"/>
              </a:defRPr>
            </a:lvl4pPr>
            <a:lvl5pPr marL="2057400" indent="-228600" defTabSz="881063" eaLnBrk="0" hangingPunct="0">
              <a:defRPr sz="2400">
                <a:solidFill>
                  <a:schemeClr val="tx1"/>
                </a:solidFill>
                <a:latin typeface="Arial" charset="0"/>
                <a:ea typeface="ＭＳ Ｐゴシック" pitchFamily="34" charset="-128"/>
              </a:defRPr>
            </a:lvl5pPr>
            <a:lvl6pPr marL="25146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7934350-886B-4BE5-ACF2-12DCEACE22AD}" type="slidenum">
              <a:rPr lang="en-GB" sz="1200" smtClean="0"/>
              <a:pPr eaLnBrk="1" hangingPunct="1"/>
              <a:t>27</a:t>
            </a:fld>
            <a:endParaRPr lang="en-GB"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3263900" y="509588"/>
            <a:ext cx="3398838" cy="25495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4AE49B8-65D1-4A06-82D1-8CE7F7BB95D4}" type="slidenum">
              <a:rPr lang="en-GB" sz="1200" smtClean="0"/>
              <a:pPr eaLnBrk="1" hangingPunct="1"/>
              <a:t>28</a:t>
            </a:fld>
            <a:endParaRPr lang="en-GB"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263900" y="509588"/>
            <a:ext cx="3398838" cy="2549525"/>
          </a:xfrm>
          <a:ln/>
        </p:spPr>
      </p:sp>
      <p:sp>
        <p:nvSpPr>
          <p:cNvPr id="665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dirty="0" smtClean="0">
                <a:ea typeface="ＭＳ Ｐゴシック" pitchFamily="34" charset="-128"/>
              </a:rPr>
              <a:t>This is the type of country-specific page we will be developing, in this case using Trinidad as an example.  This will get focused information on 1. identification, 2. treatment and 3. distribution of relevant pests to plant doctors and government agencies helping them find rapid solutions to their problems.</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sz="2400">
                <a:solidFill>
                  <a:schemeClr val="tx1"/>
                </a:solidFill>
                <a:latin typeface="Arial" charset="0"/>
                <a:ea typeface="ＭＳ Ｐゴシック" pitchFamily="34" charset="-128"/>
              </a:defRPr>
            </a:lvl1pPr>
            <a:lvl2pPr marL="742950" indent="-285750" defTabSz="881063" eaLnBrk="0" hangingPunct="0">
              <a:defRPr sz="2400">
                <a:solidFill>
                  <a:schemeClr val="tx1"/>
                </a:solidFill>
                <a:latin typeface="Arial" charset="0"/>
                <a:ea typeface="ＭＳ Ｐゴシック" pitchFamily="34" charset="-128"/>
              </a:defRPr>
            </a:lvl2pPr>
            <a:lvl3pPr marL="1143000" indent="-228600" defTabSz="881063" eaLnBrk="0" hangingPunct="0">
              <a:defRPr sz="2400">
                <a:solidFill>
                  <a:schemeClr val="tx1"/>
                </a:solidFill>
                <a:latin typeface="Arial" charset="0"/>
                <a:ea typeface="ＭＳ Ｐゴシック" pitchFamily="34" charset="-128"/>
              </a:defRPr>
            </a:lvl3pPr>
            <a:lvl4pPr marL="1600200" indent="-228600" defTabSz="881063" eaLnBrk="0" hangingPunct="0">
              <a:defRPr sz="2400">
                <a:solidFill>
                  <a:schemeClr val="tx1"/>
                </a:solidFill>
                <a:latin typeface="Arial" charset="0"/>
                <a:ea typeface="ＭＳ Ｐゴシック" pitchFamily="34" charset="-128"/>
              </a:defRPr>
            </a:lvl4pPr>
            <a:lvl5pPr marL="2057400" indent="-228600" defTabSz="881063" eaLnBrk="0" hangingPunct="0">
              <a:defRPr sz="2400">
                <a:solidFill>
                  <a:schemeClr val="tx1"/>
                </a:solidFill>
                <a:latin typeface="Arial" charset="0"/>
                <a:ea typeface="ＭＳ Ｐゴシック" pitchFamily="34" charset="-128"/>
              </a:defRPr>
            </a:lvl5pPr>
            <a:lvl6pPr marL="25146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94063E7-826D-4001-A1D6-6613F69B97BC}" type="slidenum">
              <a:rPr lang="en-GB" sz="1200" smtClean="0"/>
              <a:pPr eaLnBrk="1" hangingPunct="1"/>
              <a:t>30</a:t>
            </a:fld>
            <a:endParaRPr lang="en-GB"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4</a:t>
            </a:fld>
            <a:endParaRPr lang="en-GB"/>
          </a:p>
        </p:txBody>
      </p:sp>
    </p:spTree>
    <p:extLst>
      <p:ext uri="{BB962C8B-B14F-4D97-AF65-F5344CB8AC3E}">
        <p14:creationId xmlns:p14="http://schemas.microsoft.com/office/powerpoint/2010/main" xmlns="" val="4116589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3263900" y="509588"/>
            <a:ext cx="3398838" cy="2549525"/>
          </a:xfrm>
          <a:ln/>
        </p:spPr>
      </p:sp>
      <p:sp>
        <p:nvSpPr>
          <p:cNvPr id="3" name="Notes Placeholder 2"/>
          <p:cNvSpPr>
            <a:spLocks noGrp="1"/>
          </p:cNvSpPr>
          <p:nvPr>
            <p:ph type="body" idx="1"/>
          </p:nvPr>
        </p:nvSpPr>
        <p:spPr/>
        <p:txBody>
          <a:bodyPr>
            <a:normAutofit fontScale="92500" lnSpcReduction="20000"/>
          </a:bodyPr>
          <a:lstStyle/>
          <a:p>
            <a:pPr>
              <a:defRPr/>
            </a:pPr>
            <a:endParaRPr lang="en-GB"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sz="2400">
                <a:solidFill>
                  <a:schemeClr val="tx1"/>
                </a:solidFill>
                <a:latin typeface="Arial" charset="0"/>
                <a:ea typeface="ＭＳ Ｐゴシック" pitchFamily="34" charset="-128"/>
              </a:defRPr>
            </a:lvl1pPr>
            <a:lvl2pPr marL="742950" indent="-285750" defTabSz="881063" eaLnBrk="0" hangingPunct="0">
              <a:defRPr sz="2400">
                <a:solidFill>
                  <a:schemeClr val="tx1"/>
                </a:solidFill>
                <a:latin typeface="Arial" charset="0"/>
                <a:ea typeface="ＭＳ Ｐゴシック" pitchFamily="34" charset="-128"/>
              </a:defRPr>
            </a:lvl2pPr>
            <a:lvl3pPr marL="1143000" indent="-228600" defTabSz="881063" eaLnBrk="0" hangingPunct="0">
              <a:defRPr sz="2400">
                <a:solidFill>
                  <a:schemeClr val="tx1"/>
                </a:solidFill>
                <a:latin typeface="Arial" charset="0"/>
                <a:ea typeface="ＭＳ Ｐゴシック" pitchFamily="34" charset="-128"/>
              </a:defRPr>
            </a:lvl3pPr>
            <a:lvl4pPr marL="1600200" indent="-228600" defTabSz="881063" eaLnBrk="0" hangingPunct="0">
              <a:defRPr sz="2400">
                <a:solidFill>
                  <a:schemeClr val="tx1"/>
                </a:solidFill>
                <a:latin typeface="Arial" charset="0"/>
                <a:ea typeface="ＭＳ Ｐゴシック" pitchFamily="34" charset="-128"/>
              </a:defRPr>
            </a:lvl4pPr>
            <a:lvl5pPr marL="2057400" indent="-228600" defTabSz="881063" eaLnBrk="0" hangingPunct="0">
              <a:defRPr sz="2400">
                <a:solidFill>
                  <a:schemeClr val="tx1"/>
                </a:solidFill>
                <a:latin typeface="Arial" charset="0"/>
                <a:ea typeface="ＭＳ Ｐゴシック" pitchFamily="34" charset="-128"/>
              </a:defRPr>
            </a:lvl5pPr>
            <a:lvl6pPr marL="25146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9pPr>
          </a:lstStyle>
          <a:p>
            <a:fld id="{77890B95-9C45-4FAD-AF7B-ADA6B310FC77}" type="slidenum">
              <a:rPr lang="en-GB" sz="1100" smtClean="0"/>
              <a:pPr/>
              <a:t>32</a:t>
            </a:fld>
            <a:endParaRPr lang="en-GB" sz="11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263900" y="509588"/>
            <a:ext cx="3398838" cy="2549525"/>
          </a:xfrm>
          <a:ln/>
        </p:spPr>
      </p:sp>
      <p:sp>
        <p:nvSpPr>
          <p:cNvPr id="23555" name="Notes Placeholder 2"/>
          <p:cNvSpPr>
            <a:spLocks noGrp="1"/>
          </p:cNvSpPr>
          <p:nvPr>
            <p:ph type="body" idx="1"/>
          </p:nvPr>
        </p:nvSpPr>
        <p:spPr>
          <a:noFill/>
        </p:spPr>
        <p:txBody>
          <a:bodyPr/>
          <a:lstStyle/>
          <a:p>
            <a:endParaRPr lang="en-US" smtClean="0"/>
          </a:p>
        </p:txBody>
      </p:sp>
      <p:sp>
        <p:nvSpPr>
          <p:cNvPr id="23556" name="Slide Number Placeholder 3"/>
          <p:cNvSpPr>
            <a:spLocks noGrp="1"/>
          </p:cNvSpPr>
          <p:nvPr>
            <p:ph type="sldNum" sz="quarter" idx="5"/>
          </p:nvPr>
        </p:nvSpPr>
        <p:spPr>
          <a:noFill/>
        </p:spPr>
        <p:txBody>
          <a:bodyPr/>
          <a:lstStyle>
            <a:lvl1pPr eaLnBrk="0" hangingPunct="0">
              <a:defRPr sz="1000">
                <a:solidFill>
                  <a:srgbClr val="646260"/>
                </a:solidFill>
                <a:latin typeface="Arial" charset="0"/>
              </a:defRPr>
            </a:lvl1pPr>
            <a:lvl2pPr marL="742950" indent="-285750" eaLnBrk="0" hangingPunct="0">
              <a:defRPr sz="1000">
                <a:solidFill>
                  <a:srgbClr val="646260"/>
                </a:solidFill>
                <a:latin typeface="Arial" charset="0"/>
              </a:defRPr>
            </a:lvl2pPr>
            <a:lvl3pPr marL="1143000" indent="-228600" eaLnBrk="0" hangingPunct="0">
              <a:defRPr sz="1000">
                <a:solidFill>
                  <a:srgbClr val="646260"/>
                </a:solidFill>
                <a:latin typeface="Arial" charset="0"/>
              </a:defRPr>
            </a:lvl3pPr>
            <a:lvl4pPr marL="1600200" indent="-228600" eaLnBrk="0" hangingPunct="0">
              <a:defRPr sz="1000">
                <a:solidFill>
                  <a:srgbClr val="646260"/>
                </a:solidFill>
                <a:latin typeface="Arial" charset="0"/>
              </a:defRPr>
            </a:lvl4pPr>
            <a:lvl5pPr marL="2057400" indent="-228600" eaLnBrk="0" hangingPunct="0">
              <a:defRPr sz="1000">
                <a:solidFill>
                  <a:srgbClr val="646260"/>
                </a:solidFill>
                <a:latin typeface="Arial" charset="0"/>
              </a:defRPr>
            </a:lvl5pPr>
            <a:lvl6pPr marL="2514600" indent="-228600" algn="ctr" eaLnBrk="0" fontAlgn="base" hangingPunct="0">
              <a:spcBef>
                <a:spcPct val="0"/>
              </a:spcBef>
              <a:spcAft>
                <a:spcPct val="0"/>
              </a:spcAft>
              <a:defRPr sz="1000">
                <a:solidFill>
                  <a:srgbClr val="646260"/>
                </a:solidFill>
                <a:latin typeface="Arial" charset="0"/>
              </a:defRPr>
            </a:lvl6pPr>
            <a:lvl7pPr marL="2971800" indent="-228600" algn="ctr" eaLnBrk="0" fontAlgn="base" hangingPunct="0">
              <a:spcBef>
                <a:spcPct val="0"/>
              </a:spcBef>
              <a:spcAft>
                <a:spcPct val="0"/>
              </a:spcAft>
              <a:defRPr sz="1000">
                <a:solidFill>
                  <a:srgbClr val="646260"/>
                </a:solidFill>
                <a:latin typeface="Arial" charset="0"/>
              </a:defRPr>
            </a:lvl7pPr>
            <a:lvl8pPr marL="3429000" indent="-228600" algn="ctr" eaLnBrk="0" fontAlgn="base" hangingPunct="0">
              <a:spcBef>
                <a:spcPct val="0"/>
              </a:spcBef>
              <a:spcAft>
                <a:spcPct val="0"/>
              </a:spcAft>
              <a:defRPr sz="1000">
                <a:solidFill>
                  <a:srgbClr val="646260"/>
                </a:solidFill>
                <a:latin typeface="Arial" charset="0"/>
              </a:defRPr>
            </a:lvl8pPr>
            <a:lvl9pPr marL="3886200" indent="-228600" algn="ctr" eaLnBrk="0" fontAlgn="base" hangingPunct="0">
              <a:spcBef>
                <a:spcPct val="0"/>
              </a:spcBef>
              <a:spcAft>
                <a:spcPct val="0"/>
              </a:spcAft>
              <a:defRPr sz="1000">
                <a:solidFill>
                  <a:srgbClr val="646260"/>
                </a:solidFill>
                <a:latin typeface="Arial" charset="0"/>
              </a:defRPr>
            </a:lvl9pPr>
          </a:lstStyle>
          <a:p>
            <a:pPr eaLnBrk="1" hangingPunct="1"/>
            <a:fld id="{4266B2FD-1F4E-44D0-812B-EA0839FD3A1E}" type="slidenum">
              <a:rPr lang="en-GB" sz="1200">
                <a:solidFill>
                  <a:srgbClr val="000000"/>
                </a:solidFill>
                <a:latin typeface="Times New Roman" pitchFamily="18" charset="0"/>
              </a:rPr>
              <a:pPr eaLnBrk="1" hangingPunct="1"/>
              <a:t>34</a:t>
            </a:fld>
            <a:endParaRPr lang="en-GB" sz="1200">
              <a:solidFill>
                <a:srgbClr val="000000"/>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normAutofit/>
          </a:bodyPr>
          <a:lstStyle/>
          <a:p>
            <a:endParaRPr lang="en-GB" dirty="0" smtClean="0"/>
          </a:p>
        </p:txBody>
      </p:sp>
      <p:sp>
        <p:nvSpPr>
          <p:cNvPr id="4" name="Slide Number Placeholder 3"/>
          <p:cNvSpPr>
            <a:spLocks noGrp="1"/>
          </p:cNvSpPr>
          <p:nvPr>
            <p:ph type="sldNum" sz="quarter" idx="10"/>
          </p:nvPr>
        </p:nvSpPr>
        <p:spPr/>
        <p:txBody>
          <a:bodyPr/>
          <a:lstStyle/>
          <a:p>
            <a:fld id="{C75C4329-CF87-4763-9851-98557CB71A6A}" type="slidenum">
              <a:rPr lang="en-GB" smtClean="0"/>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263900" y="509588"/>
            <a:ext cx="3398838" cy="2549525"/>
          </a:xfrm>
          <a:ln/>
        </p:spPr>
      </p:sp>
      <p:sp>
        <p:nvSpPr>
          <p:cNvPr id="54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smtClean="0">
                <a:ea typeface="ＭＳ Ｐゴシック" pitchFamily="34" charset="-128"/>
              </a:rPr>
              <a:t>Many of you will know us for CAB Abstracts or perhaps the Crop Protection Compendium. Shortly we shall also be launching the Invasive Species Compendium. Though both will remain available separately, each is planned to be developed in the context of the Plantwise programme and integrated within it in future years. CABI’s other key area of expertise is in International Development, supplying expertise to numerous projects in developing countries, and capturing insights into crops – commodity and staples – plus pests and diseases. </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eaLnBrk="0" hangingPunct="0">
              <a:defRPr sz="2400">
                <a:solidFill>
                  <a:schemeClr val="tx1"/>
                </a:solidFill>
                <a:latin typeface="Arial" charset="0"/>
                <a:ea typeface="ＭＳ Ｐゴシック" pitchFamily="34" charset="-128"/>
              </a:defRPr>
            </a:lvl1pPr>
            <a:lvl2pPr marL="742950" indent="-285750" defTabSz="881063" eaLnBrk="0" hangingPunct="0">
              <a:defRPr sz="2400">
                <a:solidFill>
                  <a:schemeClr val="tx1"/>
                </a:solidFill>
                <a:latin typeface="Arial" charset="0"/>
                <a:ea typeface="ＭＳ Ｐゴシック" pitchFamily="34" charset="-128"/>
              </a:defRPr>
            </a:lvl2pPr>
            <a:lvl3pPr marL="1143000" indent="-228600" defTabSz="881063" eaLnBrk="0" hangingPunct="0">
              <a:defRPr sz="2400">
                <a:solidFill>
                  <a:schemeClr val="tx1"/>
                </a:solidFill>
                <a:latin typeface="Arial" charset="0"/>
                <a:ea typeface="ＭＳ Ｐゴシック" pitchFamily="34" charset="-128"/>
              </a:defRPr>
            </a:lvl3pPr>
            <a:lvl4pPr marL="1600200" indent="-228600" defTabSz="881063" eaLnBrk="0" hangingPunct="0">
              <a:defRPr sz="2400">
                <a:solidFill>
                  <a:schemeClr val="tx1"/>
                </a:solidFill>
                <a:latin typeface="Arial" charset="0"/>
                <a:ea typeface="ＭＳ Ｐゴシック" pitchFamily="34" charset="-128"/>
              </a:defRPr>
            </a:lvl4pPr>
            <a:lvl5pPr marL="2057400" indent="-228600" defTabSz="881063" eaLnBrk="0" hangingPunct="0">
              <a:defRPr sz="2400">
                <a:solidFill>
                  <a:schemeClr val="tx1"/>
                </a:solidFill>
                <a:latin typeface="Arial" charset="0"/>
                <a:ea typeface="ＭＳ Ｐゴシック" pitchFamily="34" charset="-128"/>
              </a:defRPr>
            </a:lvl5pPr>
            <a:lvl6pPr marL="25146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881063" eaLnBrk="0" fontAlgn="base" hangingPunct="0">
              <a:spcBef>
                <a:spcPct val="0"/>
              </a:spcBef>
              <a:spcAft>
                <a:spcPct val="0"/>
              </a:spcAft>
              <a:defRPr sz="2400">
                <a:solidFill>
                  <a:schemeClr val="tx1"/>
                </a:solidFill>
                <a:latin typeface="Arial" charset="0"/>
                <a:ea typeface="ＭＳ Ｐゴシック" pitchFamily="34" charset="-128"/>
              </a:defRPr>
            </a:lvl9pPr>
          </a:lstStyle>
          <a:p>
            <a:fld id="{583C6109-7F88-41AF-A0C1-58F9896BA2E2}" type="slidenum">
              <a:rPr lang="en-GB" sz="1100" smtClean="0"/>
              <a:pPr/>
              <a:t>6</a:t>
            </a:fld>
            <a:endParaRPr lang="en-GB" sz="11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main heading – 32bold green – no more than 2 lines</a:t>
            </a:r>
          </a:p>
          <a:p>
            <a:pPr eaLnBrk="1" hangingPunct="1">
              <a:spcBef>
                <a:spcPct val="0"/>
              </a:spcBef>
            </a:pPr>
            <a:r>
              <a:rPr lang="en-GB" altLang="en-US" dirty="0" smtClean="0"/>
              <a:t>text – 24/20 dark grey.</a:t>
            </a:r>
          </a:p>
          <a:p>
            <a:pPr eaLnBrk="1" hangingPunct="1">
              <a:spcBef>
                <a:spcPct val="0"/>
              </a:spcBef>
            </a:pPr>
            <a:r>
              <a:rPr lang="en-GB" altLang="en-US" dirty="0" smtClean="0"/>
              <a:t>if you need smaller than a 20 THERE IS TOO MUCH ON YOUR SLIDE</a:t>
            </a:r>
          </a:p>
          <a:p>
            <a:pPr eaLnBrk="1" hangingPunct="1">
              <a:spcBef>
                <a:spcPct val="0"/>
              </a:spcBef>
            </a:pPr>
            <a:r>
              <a:rPr lang="en-GB" altLang="en-US" dirty="0" smtClean="0"/>
              <a:t>The “indent” (increase list level) button creates bullets </a:t>
            </a:r>
          </a:p>
          <a:p>
            <a:pPr eaLnBrk="1" hangingPunct="1">
              <a:spcBef>
                <a:spcPct val="0"/>
              </a:spcBef>
            </a:pPr>
            <a:r>
              <a:rPr lang="en-GB" altLang="en-US" dirty="0" smtClean="0"/>
              <a:t>please </a:t>
            </a:r>
            <a:r>
              <a:rPr lang="en-GB" altLang="en-US" dirty="0" smtClean="0">
                <a:solidFill>
                  <a:schemeClr val="bg2"/>
                </a:solidFill>
              </a:rPr>
              <a:t>do not </a:t>
            </a:r>
            <a:r>
              <a:rPr lang="en-GB" altLang="en-US" dirty="0" smtClean="0"/>
              <a:t>use the “bullet button”</a:t>
            </a:r>
          </a:p>
          <a:p>
            <a:pPr eaLnBrk="1" hangingPunct="1">
              <a:spcBef>
                <a:spcPct val="0"/>
              </a:spcBef>
            </a:pPr>
            <a:r>
              <a:rPr lang="en-GB" altLang="en-US" dirty="0" smtClean="0"/>
              <a:t>bullets should not end in punctuation e.g. : or . or ; or …</a:t>
            </a:r>
          </a:p>
          <a:p>
            <a:pPr eaLnBrk="1" hangingPunct="1">
              <a:spcBef>
                <a:spcPct val="0"/>
              </a:spcBef>
            </a:pPr>
            <a:r>
              <a:rPr lang="en-GB" altLang="en-US" dirty="0" smtClean="0"/>
              <a:t>bullets can end in ! or ?</a:t>
            </a:r>
          </a:p>
          <a:p>
            <a:pPr eaLnBrk="1" hangingPunct="1">
              <a:spcBef>
                <a:spcPct val="0"/>
              </a:spcBef>
            </a:pPr>
            <a:r>
              <a:rPr lang="en-GB" altLang="en-US" dirty="0" smtClean="0"/>
              <a:t>green may be used to </a:t>
            </a:r>
            <a:r>
              <a:rPr lang="en-GB" altLang="en-US" dirty="0" smtClean="0">
                <a:solidFill>
                  <a:schemeClr val="bg2"/>
                </a:solidFill>
              </a:rPr>
              <a:t>emphasise</a:t>
            </a:r>
            <a:r>
              <a:rPr lang="en-GB" altLang="en-US" dirty="0" smtClean="0"/>
              <a:t> words</a:t>
            </a:r>
          </a:p>
          <a:p>
            <a:pPr eaLnBrk="1" hangingPunct="1">
              <a:spcBef>
                <a:spcPct val="0"/>
              </a:spcBef>
            </a:pPr>
            <a:r>
              <a:rPr lang="en-GB" altLang="en-US" dirty="0" smtClean="0"/>
              <a:t>TO ADD MORE SLIDES in Office2007 use the ‘New Slide’ dropdown on the ‘Home’ ribbon</a:t>
            </a:r>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fld id="{C5363926-9F1A-458E-AB20-475775BE60D5}" type="slidenum">
              <a:rPr lang="en-GB" altLang="en-US">
                <a:solidFill>
                  <a:prstClr val="black"/>
                </a:solidFill>
              </a:rPr>
              <a:pPr>
                <a:defRPr/>
              </a:pPr>
              <a:t>9</a:t>
            </a:fld>
            <a:endParaRPr lang="en-GB" alt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3288" eaLnBrk="0" hangingPunct="0">
              <a:defRPr sz="2400">
                <a:solidFill>
                  <a:schemeClr val="tx1"/>
                </a:solidFill>
                <a:latin typeface="Arial" charset="0"/>
                <a:ea typeface="ＭＳ Ｐゴシック" pitchFamily="34" charset="-128"/>
              </a:defRPr>
            </a:lvl1pPr>
            <a:lvl2pPr marL="742950" indent="-285750" defTabSz="903288" eaLnBrk="0" hangingPunct="0">
              <a:defRPr sz="2400">
                <a:solidFill>
                  <a:schemeClr val="tx1"/>
                </a:solidFill>
                <a:latin typeface="Arial" charset="0"/>
                <a:ea typeface="ＭＳ Ｐゴシック" pitchFamily="34" charset="-128"/>
              </a:defRPr>
            </a:lvl2pPr>
            <a:lvl3pPr marL="1143000" indent="-228600" defTabSz="903288" eaLnBrk="0" hangingPunct="0">
              <a:defRPr sz="2400">
                <a:solidFill>
                  <a:schemeClr val="tx1"/>
                </a:solidFill>
                <a:latin typeface="Arial" charset="0"/>
                <a:ea typeface="ＭＳ Ｐゴシック" pitchFamily="34" charset="-128"/>
              </a:defRPr>
            </a:lvl3pPr>
            <a:lvl4pPr marL="1600200" indent="-228600" defTabSz="903288" eaLnBrk="0" hangingPunct="0">
              <a:defRPr sz="2400">
                <a:solidFill>
                  <a:schemeClr val="tx1"/>
                </a:solidFill>
                <a:latin typeface="Arial" charset="0"/>
                <a:ea typeface="ＭＳ Ｐゴシック" pitchFamily="34" charset="-128"/>
              </a:defRPr>
            </a:lvl4pPr>
            <a:lvl5pPr marL="2057400" indent="-228600" defTabSz="903288" eaLnBrk="0" hangingPunct="0">
              <a:defRPr sz="2400">
                <a:solidFill>
                  <a:schemeClr val="tx1"/>
                </a:solidFill>
                <a:latin typeface="Arial" charset="0"/>
                <a:ea typeface="ＭＳ Ｐゴシック" pitchFamily="34" charset="-128"/>
              </a:defRPr>
            </a:lvl5pPr>
            <a:lvl6pPr marL="25146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E0A93E95-E09C-46FE-9694-DDFE51EB419B}" type="slidenum">
              <a:rPr lang="en-GB" sz="1200" smtClean="0">
                <a:latin typeface="Times New Roman" pitchFamily="18" charset="0"/>
              </a:rPr>
              <a:pPr eaLnBrk="1" hangingPunct="1"/>
              <a:t>14</a:t>
            </a:fld>
            <a:endParaRPr lang="en-GB" sz="1200" smtClean="0">
              <a:latin typeface="Times New Roman" pitchFamily="18" charset="0"/>
            </a:endParaRPr>
          </a:p>
        </p:txBody>
      </p:sp>
      <p:sp>
        <p:nvSpPr>
          <p:cNvPr id="56323" name="Rectangle 7"/>
          <p:cNvSpPr txBox="1">
            <a:spLocks noGrp="1" noChangeArrowheads="1"/>
          </p:cNvSpPr>
          <p:nvPr/>
        </p:nvSpPr>
        <p:spPr bwMode="auto">
          <a:xfrm>
            <a:off x="5623615" y="6457950"/>
            <a:ext cx="43014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252" tIns="45126" rIns="90252" bIns="45126" anchor="b"/>
          <a:lstStyle>
            <a:lvl1pPr defTabSz="903288" eaLnBrk="0" hangingPunct="0">
              <a:defRPr sz="2400">
                <a:solidFill>
                  <a:schemeClr val="tx1"/>
                </a:solidFill>
                <a:latin typeface="Arial" charset="0"/>
                <a:ea typeface="ＭＳ Ｐゴシック" pitchFamily="34" charset="-128"/>
              </a:defRPr>
            </a:lvl1pPr>
            <a:lvl2pPr marL="742950" indent="-285750" defTabSz="903288" eaLnBrk="0" hangingPunct="0">
              <a:defRPr sz="2400">
                <a:solidFill>
                  <a:schemeClr val="tx1"/>
                </a:solidFill>
                <a:latin typeface="Arial" charset="0"/>
                <a:ea typeface="ＭＳ Ｐゴシック" pitchFamily="34" charset="-128"/>
              </a:defRPr>
            </a:lvl2pPr>
            <a:lvl3pPr marL="1143000" indent="-228600" defTabSz="903288" eaLnBrk="0" hangingPunct="0">
              <a:defRPr sz="2400">
                <a:solidFill>
                  <a:schemeClr val="tx1"/>
                </a:solidFill>
                <a:latin typeface="Arial" charset="0"/>
                <a:ea typeface="ＭＳ Ｐゴシック" pitchFamily="34" charset="-128"/>
              </a:defRPr>
            </a:lvl3pPr>
            <a:lvl4pPr marL="1600200" indent="-228600" defTabSz="903288" eaLnBrk="0" hangingPunct="0">
              <a:defRPr sz="2400">
                <a:solidFill>
                  <a:schemeClr val="tx1"/>
                </a:solidFill>
                <a:latin typeface="Arial" charset="0"/>
                <a:ea typeface="ＭＳ Ｐゴシック" pitchFamily="34" charset="-128"/>
              </a:defRPr>
            </a:lvl4pPr>
            <a:lvl5pPr marL="2057400" indent="-228600" defTabSz="903288" eaLnBrk="0" hangingPunct="0">
              <a:defRPr sz="2400">
                <a:solidFill>
                  <a:schemeClr val="tx1"/>
                </a:solidFill>
                <a:latin typeface="Arial" charset="0"/>
                <a:ea typeface="ＭＳ Ｐゴシック" pitchFamily="34" charset="-128"/>
              </a:defRPr>
            </a:lvl5pPr>
            <a:lvl6pPr marL="25146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D596E7CE-3C94-4BD3-A3AD-1C1CEA3C139E}" type="slidenum">
              <a:rPr lang="en-GB" sz="1200">
                <a:latin typeface="Times New Roman" pitchFamily="18" charset="0"/>
                <a:cs typeface="Arial" charset="0"/>
              </a:rPr>
              <a:pPr algn="r" eaLnBrk="1" hangingPunct="1"/>
              <a:t>14</a:t>
            </a:fld>
            <a:endParaRPr lang="en-GB" sz="1200">
              <a:latin typeface="Times New Roman" pitchFamily="18" charset="0"/>
              <a:cs typeface="Arial" charset="0"/>
            </a:endParaRPr>
          </a:p>
        </p:txBody>
      </p:sp>
      <p:sp>
        <p:nvSpPr>
          <p:cNvPr id="56324" name="Rectangle 2"/>
          <p:cNvSpPr>
            <a:spLocks noGrp="1" noRot="1" noChangeAspect="1" noChangeArrowheads="1" noTextEdit="1"/>
          </p:cNvSpPr>
          <p:nvPr>
            <p:ph type="sldImg"/>
          </p:nvPr>
        </p:nvSpPr>
        <p:spPr>
          <a:xfrm>
            <a:off x="3263900" y="509588"/>
            <a:ext cx="3398838" cy="2549525"/>
          </a:xfrm>
          <a:ln/>
        </p:spPr>
      </p:sp>
      <p:sp>
        <p:nvSpPr>
          <p:cNvPr id="10245" name="Rectangle 4"/>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GB" b="1" dirty="0" smtClean="0"/>
              <a:t>Reference notes about this project:</a:t>
            </a:r>
          </a:p>
          <a:p>
            <a:pPr>
              <a:defRPr/>
            </a:pPr>
            <a:endParaRPr lang="en-GB" dirty="0" smtClean="0"/>
          </a:p>
          <a:p>
            <a:pPr>
              <a:defRPr/>
            </a:pPr>
            <a:r>
              <a:rPr lang="en-GB" dirty="0" smtClean="0"/>
              <a:t>Cotton yields aren’t what they could be in Mozambique for a number of reasons including: low quality seeds, poor land preparation and inadequate pest control. </a:t>
            </a:r>
          </a:p>
          <a:p>
            <a:pPr>
              <a:defRPr/>
            </a:pPr>
            <a:r>
              <a:rPr lang="en-GB" dirty="0" smtClean="0"/>
              <a:t/>
            </a:r>
            <a:br>
              <a:rPr lang="en-GB" dirty="0" smtClean="0"/>
            </a:br>
            <a:r>
              <a:rPr lang="en-GB" b="1" dirty="0" smtClean="0"/>
              <a:t>Project activities:</a:t>
            </a:r>
          </a:p>
          <a:p>
            <a:pPr>
              <a:defRPr/>
            </a:pPr>
            <a:r>
              <a:rPr lang="en-GB" dirty="0" smtClean="0"/>
              <a:t>The project team is working with all those involved in the cotton value chain – from farmers and their associations to ginneries, input providers and regulators to </a:t>
            </a:r>
            <a:r>
              <a:rPr lang="en-GB" dirty="0" err="1" smtClean="0"/>
              <a:t>analyze</a:t>
            </a:r>
            <a:r>
              <a:rPr lang="en-GB" dirty="0" smtClean="0"/>
              <a:t> the production system to identify key issues and constraints.</a:t>
            </a:r>
          </a:p>
          <a:p>
            <a:pPr>
              <a:defRPr/>
            </a:pPr>
            <a:endParaRPr lang="en-GB" dirty="0" smtClean="0"/>
          </a:p>
          <a:p>
            <a:pPr marL="171450" indent="-171450">
              <a:buFont typeface="Arial" pitchFamily="34" charset="0"/>
              <a:buChar char="•"/>
              <a:defRPr/>
            </a:pPr>
            <a:r>
              <a:rPr lang="en-GB" dirty="0" smtClean="0"/>
              <a:t>Providing smallholder cotton farmers with a combination of improved knowledge of production practices and practical support activities. </a:t>
            </a:r>
          </a:p>
          <a:p>
            <a:pPr marL="171450" indent="-171450">
              <a:buFont typeface="Arial" pitchFamily="34" charset="0"/>
              <a:buChar char="•"/>
              <a:defRPr/>
            </a:pPr>
            <a:r>
              <a:rPr lang="en-GB" dirty="0" smtClean="0"/>
              <a:t>Formulation and promotion of innovative gender-responsive integrated crop management options</a:t>
            </a:r>
          </a:p>
          <a:p>
            <a:pPr marL="171450" indent="-171450">
              <a:buFont typeface="Arial" pitchFamily="34" charset="0"/>
              <a:buChar char="•"/>
              <a:defRPr/>
            </a:pPr>
            <a:r>
              <a:rPr lang="en-GB" dirty="0" smtClean="0"/>
              <a:t>Establishment of a training programme for farmers in both countries</a:t>
            </a:r>
          </a:p>
          <a:p>
            <a:pPr marL="171450" indent="-171450">
              <a:buFont typeface="Arial" pitchFamily="34" charset="0"/>
              <a:buChar char="•"/>
              <a:defRPr/>
            </a:pPr>
            <a:r>
              <a:rPr lang="en-GB" dirty="0" smtClean="0"/>
              <a:t>Establishment of pilot schemes for delivering inputs and validated technical support. A number of trainers will demonstrate the different techniques of the integrated crop management strategy to farmers on field demonstration plots in the cotton growing regions in each country. &gt;200 farmer field schools will be established. The farmers involved will learn by doing and see the results of the new techniques for themselves. Once they do, it is hoped that they will adopt these techniques on their own land.</a:t>
            </a:r>
          </a:p>
          <a:p>
            <a:pPr>
              <a:defRPr/>
            </a:pPr>
            <a:r>
              <a:rPr lang="en-GB" dirty="0" smtClean="0"/>
              <a:t> </a:t>
            </a:r>
            <a:endParaRPr lang="en-US" dirty="0" smtClean="0"/>
          </a:p>
          <a:p>
            <a:pPr>
              <a:defRPr/>
            </a:pPr>
            <a:r>
              <a:rPr lang="en-GB" b="1" dirty="0" smtClean="0"/>
              <a:t>Some of the targets:</a:t>
            </a:r>
          </a:p>
          <a:p>
            <a:pPr marL="171450" indent="-171450">
              <a:buFont typeface="Arial" pitchFamily="34" charset="0"/>
              <a:buChar char="•"/>
              <a:defRPr/>
            </a:pPr>
            <a:r>
              <a:rPr lang="en-GB" dirty="0" smtClean="0"/>
              <a:t>increase cotton production at the demonstration sites</a:t>
            </a:r>
          </a:p>
          <a:p>
            <a:pPr marL="171450" indent="-171450">
              <a:buFont typeface="Arial" pitchFamily="34" charset="0"/>
              <a:buChar char="•"/>
              <a:defRPr/>
            </a:pPr>
            <a:r>
              <a:rPr lang="en-GB" dirty="0" smtClean="0"/>
              <a:t>cut the pesticide use of participating farmers by 50%</a:t>
            </a:r>
          </a:p>
          <a:p>
            <a:pPr marL="171450" indent="-171450">
              <a:buFont typeface="Arial" pitchFamily="34" charset="0"/>
              <a:buChar char="•"/>
              <a:defRPr/>
            </a:pPr>
            <a:r>
              <a:rPr lang="en-GB" dirty="0" smtClean="0"/>
              <a:t>increase their incomes by at least 30%.  </a:t>
            </a:r>
          </a:p>
          <a:p>
            <a:pPr marL="171450" indent="-171450">
              <a:buFont typeface="Arial" pitchFamily="34" charset="0"/>
              <a:buChar char="•"/>
              <a:defRPr/>
            </a:pPr>
            <a:endParaRPr lang="en-GB" dirty="0" smtClean="0"/>
          </a:p>
          <a:p>
            <a:pPr>
              <a:buFont typeface="Arial" pitchFamily="34" charset="0"/>
              <a:buNone/>
              <a:defRPr/>
            </a:pPr>
            <a:r>
              <a:rPr lang="en-GB" b="1" dirty="0" smtClean="0"/>
              <a:t>Results so far:</a:t>
            </a:r>
          </a:p>
          <a:p>
            <a:pPr marL="171450" indent="-171450" eaLnBrk="1" hangingPunct="1">
              <a:buSzPct val="120000"/>
              <a:buFont typeface="Arial" pitchFamily="34" charset="0"/>
              <a:buChar char="•"/>
              <a:defRPr/>
            </a:pPr>
            <a:r>
              <a:rPr lang="en-GB" dirty="0" smtClean="0"/>
              <a:t>113 field school trainers trained</a:t>
            </a:r>
          </a:p>
          <a:p>
            <a:pPr marL="171450" indent="-171450" eaLnBrk="1" hangingPunct="1">
              <a:buSzPct val="120000"/>
              <a:buFont typeface="Arial" pitchFamily="34" charset="0"/>
              <a:buChar char="•"/>
              <a:defRPr/>
            </a:pPr>
            <a:r>
              <a:rPr lang="en-GB" dirty="0" smtClean="0"/>
              <a:t>104 field schools reaching &gt; 2000 farmers  </a:t>
            </a:r>
          </a:p>
          <a:p>
            <a:pPr marL="171450" indent="-171450" eaLnBrk="1" hangingPunct="1">
              <a:buSzPct val="120000"/>
              <a:buFont typeface="Arial" pitchFamily="34" charset="0"/>
              <a:buChar char="•"/>
              <a:defRPr/>
            </a:pPr>
            <a:r>
              <a:rPr lang="en-GB" dirty="0" smtClean="0"/>
              <a:t>Baseline studies happened, results shared and published</a:t>
            </a:r>
          </a:p>
          <a:p>
            <a:pPr marL="171450" indent="-171450" eaLnBrk="1" hangingPunct="1">
              <a:buSzPct val="120000"/>
              <a:buFont typeface="Arial" pitchFamily="34" charset="0"/>
              <a:buChar char="•"/>
              <a:defRPr/>
            </a:pPr>
            <a:r>
              <a:rPr lang="en-GB" dirty="0" smtClean="0"/>
              <a:t>Through scouting of pests done during AESA, the participating farmers in the FFSs where pest management options were being evaluated reduced the number of sprays from 8-12 to 5-6 during the 2010/11 cropping season. </a:t>
            </a:r>
          </a:p>
          <a:p>
            <a:pPr marL="171450" indent="-171450" eaLnBrk="1" hangingPunct="1">
              <a:buSzPct val="120000"/>
              <a:buFont typeface="Arial" pitchFamily="34" charset="0"/>
              <a:buChar char="•"/>
              <a:defRPr/>
            </a:pPr>
            <a:r>
              <a:rPr lang="en-GB" dirty="0" smtClean="0"/>
              <a:t>During the 2010/11 cropping season in Mozambique, the yield of seed cotton from the ICM plots (strip intercropping of cotton with maize/soya beans, with scouting of pests) was as high as 1,682 kg/ha compared to  552 kg/ha in the non-ICM plot (farmers practice)in the same FFS</a:t>
            </a:r>
          </a:p>
          <a:p>
            <a:pPr>
              <a:buFont typeface="Arial" pitchFamily="34" charset="0"/>
              <a:buNone/>
              <a:defRPr/>
            </a:pPr>
            <a:endParaRPr lang="en-GB" dirty="0" smtClean="0"/>
          </a:p>
          <a:p>
            <a:pPr>
              <a:buFont typeface="Arial" pitchFamily="34" charset="0"/>
              <a:buNone/>
              <a:defRPr/>
            </a:pPr>
            <a:r>
              <a:rPr lang="en-GB" b="1" dirty="0" smtClean="0"/>
              <a:t>Dates:</a:t>
            </a:r>
          </a:p>
          <a:p>
            <a:pPr>
              <a:buFont typeface="Arial" pitchFamily="34" charset="0"/>
              <a:buNone/>
              <a:defRPr/>
            </a:pPr>
            <a:r>
              <a:rPr lang="en-GB" dirty="0" smtClean="0"/>
              <a:t>December 2009 – December 2013</a:t>
            </a:r>
          </a:p>
          <a:p>
            <a:pPr>
              <a:buFont typeface="Arial" pitchFamily="34" charset="0"/>
              <a:buNone/>
              <a:defRPr/>
            </a:pPr>
            <a:endParaRPr lang="en-GB" dirty="0" smtClean="0"/>
          </a:p>
          <a:p>
            <a:pPr>
              <a:buFont typeface="Arial" pitchFamily="34" charset="0"/>
              <a:buNone/>
              <a:defRPr/>
            </a:pPr>
            <a:r>
              <a:rPr lang="en-GB" b="1" dirty="0" smtClean="0"/>
              <a:t>Funding:</a:t>
            </a:r>
          </a:p>
          <a:p>
            <a:pPr>
              <a:buFont typeface="Arial" pitchFamily="34" charset="0"/>
              <a:buNone/>
              <a:defRPr/>
            </a:pPr>
            <a:r>
              <a:rPr lang="en-GB" dirty="0" smtClean="0">
                <a:solidFill>
                  <a:schemeClr val="bg1"/>
                </a:solidFill>
              </a:rPr>
              <a:t>CFC, European Union &amp; participating Country governments</a:t>
            </a:r>
          </a:p>
          <a:p>
            <a:pPr>
              <a:buFont typeface="Arial" pitchFamily="34" charset="0"/>
              <a:buNone/>
              <a:defRPr/>
            </a:pPr>
            <a:endParaRPr lang="en-GB" b="1" dirty="0" smtClean="0"/>
          </a:p>
          <a:p>
            <a:pPr eaLnBrk="1" hangingPunct="1">
              <a:defRPr/>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3288" eaLnBrk="0" hangingPunct="0">
              <a:defRPr sz="2400">
                <a:solidFill>
                  <a:schemeClr val="tx1"/>
                </a:solidFill>
                <a:latin typeface="Arial" charset="0"/>
                <a:ea typeface="ＭＳ Ｐゴシック" pitchFamily="34" charset="-128"/>
              </a:defRPr>
            </a:lvl1pPr>
            <a:lvl2pPr marL="742950" indent="-285750" defTabSz="903288" eaLnBrk="0" hangingPunct="0">
              <a:defRPr sz="2400">
                <a:solidFill>
                  <a:schemeClr val="tx1"/>
                </a:solidFill>
                <a:latin typeface="Arial" charset="0"/>
                <a:ea typeface="ＭＳ Ｐゴシック" pitchFamily="34" charset="-128"/>
              </a:defRPr>
            </a:lvl2pPr>
            <a:lvl3pPr marL="1143000" indent="-228600" defTabSz="903288" eaLnBrk="0" hangingPunct="0">
              <a:defRPr sz="2400">
                <a:solidFill>
                  <a:schemeClr val="tx1"/>
                </a:solidFill>
                <a:latin typeface="Arial" charset="0"/>
                <a:ea typeface="ＭＳ Ｐゴシック" pitchFamily="34" charset="-128"/>
              </a:defRPr>
            </a:lvl3pPr>
            <a:lvl4pPr marL="1600200" indent="-228600" defTabSz="903288" eaLnBrk="0" hangingPunct="0">
              <a:defRPr sz="2400">
                <a:solidFill>
                  <a:schemeClr val="tx1"/>
                </a:solidFill>
                <a:latin typeface="Arial" charset="0"/>
                <a:ea typeface="ＭＳ Ｐゴシック" pitchFamily="34" charset="-128"/>
              </a:defRPr>
            </a:lvl4pPr>
            <a:lvl5pPr marL="2057400" indent="-228600" defTabSz="903288" eaLnBrk="0" hangingPunct="0">
              <a:defRPr sz="2400">
                <a:solidFill>
                  <a:schemeClr val="tx1"/>
                </a:solidFill>
                <a:latin typeface="Arial" charset="0"/>
                <a:ea typeface="ＭＳ Ｐゴシック" pitchFamily="34" charset="-128"/>
              </a:defRPr>
            </a:lvl5pPr>
            <a:lvl6pPr marL="25146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90D82CF2-3AED-453E-9CEC-8F07A7B7685E}" type="slidenum">
              <a:rPr lang="en-GB" sz="1200" smtClean="0">
                <a:latin typeface="Times New Roman" pitchFamily="18" charset="0"/>
              </a:rPr>
              <a:pPr eaLnBrk="1" hangingPunct="1"/>
              <a:t>15</a:t>
            </a:fld>
            <a:endParaRPr lang="en-GB" sz="1200" smtClean="0">
              <a:latin typeface="Times New Roman" pitchFamily="18" charset="0"/>
            </a:endParaRPr>
          </a:p>
        </p:txBody>
      </p:sp>
      <p:sp>
        <p:nvSpPr>
          <p:cNvPr id="57347" name="Rectangle 7"/>
          <p:cNvSpPr txBox="1">
            <a:spLocks noGrp="1" noChangeArrowheads="1"/>
          </p:cNvSpPr>
          <p:nvPr/>
        </p:nvSpPr>
        <p:spPr bwMode="auto">
          <a:xfrm>
            <a:off x="5623615" y="6457950"/>
            <a:ext cx="43014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252" tIns="45126" rIns="90252" bIns="45126" anchor="b"/>
          <a:lstStyle>
            <a:lvl1pPr defTabSz="903288" eaLnBrk="0" hangingPunct="0">
              <a:defRPr sz="2400">
                <a:solidFill>
                  <a:schemeClr val="tx1"/>
                </a:solidFill>
                <a:latin typeface="Arial" charset="0"/>
                <a:ea typeface="ＭＳ Ｐゴシック" pitchFamily="34" charset="-128"/>
              </a:defRPr>
            </a:lvl1pPr>
            <a:lvl2pPr marL="742950" indent="-285750" defTabSz="903288" eaLnBrk="0" hangingPunct="0">
              <a:defRPr sz="2400">
                <a:solidFill>
                  <a:schemeClr val="tx1"/>
                </a:solidFill>
                <a:latin typeface="Arial" charset="0"/>
                <a:ea typeface="ＭＳ Ｐゴシック" pitchFamily="34" charset="-128"/>
              </a:defRPr>
            </a:lvl2pPr>
            <a:lvl3pPr marL="1143000" indent="-228600" defTabSz="903288" eaLnBrk="0" hangingPunct="0">
              <a:defRPr sz="2400">
                <a:solidFill>
                  <a:schemeClr val="tx1"/>
                </a:solidFill>
                <a:latin typeface="Arial" charset="0"/>
                <a:ea typeface="ＭＳ Ｐゴシック" pitchFamily="34" charset="-128"/>
              </a:defRPr>
            </a:lvl3pPr>
            <a:lvl4pPr marL="1600200" indent="-228600" defTabSz="903288" eaLnBrk="0" hangingPunct="0">
              <a:defRPr sz="2400">
                <a:solidFill>
                  <a:schemeClr val="tx1"/>
                </a:solidFill>
                <a:latin typeface="Arial" charset="0"/>
                <a:ea typeface="ＭＳ Ｐゴシック" pitchFamily="34" charset="-128"/>
              </a:defRPr>
            </a:lvl4pPr>
            <a:lvl5pPr marL="2057400" indent="-228600" defTabSz="903288" eaLnBrk="0" hangingPunct="0">
              <a:defRPr sz="2400">
                <a:solidFill>
                  <a:schemeClr val="tx1"/>
                </a:solidFill>
                <a:latin typeface="Arial" charset="0"/>
                <a:ea typeface="ＭＳ Ｐゴシック" pitchFamily="34" charset="-128"/>
              </a:defRPr>
            </a:lvl5pPr>
            <a:lvl6pPr marL="25146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DC173B4B-CA8A-46D2-B759-8EF239E282C0}" type="slidenum">
              <a:rPr lang="en-GB" sz="1200">
                <a:latin typeface="Times New Roman" pitchFamily="18" charset="0"/>
                <a:cs typeface="Arial" charset="0"/>
              </a:rPr>
              <a:pPr algn="r" eaLnBrk="1" hangingPunct="1"/>
              <a:t>15</a:t>
            </a:fld>
            <a:endParaRPr lang="en-GB" sz="1200">
              <a:latin typeface="Times New Roman" pitchFamily="18" charset="0"/>
              <a:cs typeface="Arial" charset="0"/>
            </a:endParaRPr>
          </a:p>
        </p:txBody>
      </p:sp>
      <p:sp>
        <p:nvSpPr>
          <p:cNvPr id="57348" name="Rectangle 2"/>
          <p:cNvSpPr>
            <a:spLocks noGrp="1" noRot="1" noChangeAspect="1" noChangeArrowheads="1" noTextEdit="1"/>
          </p:cNvSpPr>
          <p:nvPr>
            <p:ph type="sldImg"/>
          </p:nvPr>
        </p:nvSpPr>
        <p:spPr>
          <a:xfrm>
            <a:off x="3263900" y="509588"/>
            <a:ext cx="3398838" cy="2549525"/>
          </a:xfrm>
          <a:ln/>
        </p:spPr>
      </p:sp>
      <p:sp>
        <p:nvSpPr>
          <p:cNvPr id="11269" name="Rectangle 4"/>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GB" b="1" dirty="0" smtClean="0"/>
              <a:t>Reference notes about this project:</a:t>
            </a:r>
          </a:p>
          <a:p>
            <a:pPr eaLnBrk="1" hangingPunct="1">
              <a:defRPr/>
            </a:pPr>
            <a:endParaRPr lang="en-GB" dirty="0" smtClean="0"/>
          </a:p>
          <a:p>
            <a:pPr eaLnBrk="1" hangingPunct="1">
              <a:defRPr/>
            </a:pPr>
            <a:r>
              <a:rPr lang="en-GB" dirty="0" smtClean="0"/>
              <a:t>The project supports knowledge sharing on Integrated Soil Fertility Management (ISFM) for increased crop productivity with the goal of improving livelihoods.</a:t>
            </a:r>
          </a:p>
          <a:p>
            <a:pPr eaLnBrk="1" hangingPunct="1">
              <a:defRPr/>
            </a:pPr>
            <a:endParaRPr lang="en-GB" dirty="0" smtClean="0"/>
          </a:p>
          <a:p>
            <a:pPr eaLnBrk="1" hangingPunct="1">
              <a:defRPr/>
            </a:pPr>
            <a:r>
              <a:rPr lang="en-GB" b="1" dirty="0" smtClean="0"/>
              <a:t>Project activities:</a:t>
            </a:r>
          </a:p>
          <a:p>
            <a:pPr marL="171450" indent="-171450" eaLnBrk="1" hangingPunct="1">
              <a:buFont typeface="Arial" pitchFamily="34" charset="0"/>
              <a:buChar char="•"/>
              <a:defRPr/>
            </a:pPr>
            <a:r>
              <a:rPr lang="en-GB" dirty="0" smtClean="0"/>
              <a:t>The project is developing materials that collate and synthesize knowledge on ISFM in Africa.</a:t>
            </a:r>
          </a:p>
          <a:p>
            <a:pPr marL="171450" indent="-171450" eaLnBrk="1" hangingPunct="1">
              <a:buFont typeface="Arial" pitchFamily="34" charset="0"/>
              <a:buChar char="•"/>
              <a:defRPr/>
            </a:pPr>
            <a:r>
              <a:rPr lang="en-GB" dirty="0" smtClean="0"/>
              <a:t>The knowledge already exists and comes from researchers, extension workers and farmers.</a:t>
            </a:r>
          </a:p>
          <a:p>
            <a:pPr marL="171450" indent="-171450" eaLnBrk="1" hangingPunct="1">
              <a:buFont typeface="Arial" pitchFamily="34" charset="0"/>
              <a:buChar char="•"/>
              <a:defRPr/>
            </a:pPr>
            <a:r>
              <a:rPr lang="en-GB" dirty="0" smtClean="0"/>
              <a:t>The project is repurposing this information into appropriate communications materials so that they can be used by development practitioners to improve productivity  </a:t>
            </a:r>
          </a:p>
          <a:p>
            <a:pPr marL="171450" indent="-171450" eaLnBrk="1" hangingPunct="1">
              <a:buFont typeface="Arial" pitchFamily="34" charset="0"/>
              <a:buChar char="•"/>
              <a:defRPr/>
            </a:pPr>
            <a:r>
              <a:rPr lang="en-GB" dirty="0" smtClean="0"/>
              <a:t>The project is also providing access to knowledge held by partner organisations</a:t>
            </a:r>
          </a:p>
          <a:p>
            <a:pPr eaLnBrk="1" hangingPunct="1">
              <a:defRPr/>
            </a:pPr>
            <a:endParaRPr lang="en-GB" dirty="0" smtClean="0"/>
          </a:p>
          <a:p>
            <a:pPr eaLnBrk="1" hangingPunct="1">
              <a:defRPr/>
            </a:pPr>
            <a:r>
              <a:rPr lang="en-GB" dirty="0" smtClean="0"/>
              <a:t>Getting research from the lab in to the field and into practice.</a:t>
            </a:r>
          </a:p>
          <a:p>
            <a:pPr eaLnBrk="1" hangingPunct="1">
              <a:defRPr/>
            </a:pPr>
            <a:endParaRPr lang="en-GB" dirty="0" smtClean="0"/>
          </a:p>
          <a:p>
            <a:pPr>
              <a:defRPr/>
            </a:pPr>
            <a:r>
              <a:rPr lang="en-GB" dirty="0" smtClean="0"/>
              <a:t>Creating materials targeting a range of different stakeholders including: extension workers, farmers, </a:t>
            </a:r>
            <a:r>
              <a:rPr lang="en-GB" dirty="0" err="1" smtClean="0"/>
              <a:t>agrodealers</a:t>
            </a:r>
            <a:r>
              <a:rPr lang="en-GB" dirty="0" smtClean="0"/>
              <a:t> </a:t>
            </a:r>
            <a:r>
              <a:rPr lang="en-GB" dirty="0" err="1" smtClean="0"/>
              <a:t>etc</a:t>
            </a:r>
            <a:endParaRPr lang="en-GB" dirty="0" smtClean="0"/>
          </a:p>
          <a:p>
            <a:pPr>
              <a:defRPr/>
            </a:pPr>
            <a:endParaRPr lang="en-GB" dirty="0" smtClean="0"/>
          </a:p>
          <a:p>
            <a:pPr>
              <a:defRPr/>
            </a:pPr>
            <a:r>
              <a:rPr lang="en-GB" b="1" dirty="0" smtClean="0"/>
              <a:t>What’s been achieved so far</a:t>
            </a:r>
          </a:p>
          <a:p>
            <a:pPr marL="171450" indent="-171450">
              <a:buFont typeface="Arial" pitchFamily="34" charset="0"/>
              <a:buChar char="•"/>
              <a:defRPr/>
            </a:pPr>
            <a:r>
              <a:rPr lang="en-GB" dirty="0" smtClean="0"/>
              <a:t>Priority cropping systems agreed</a:t>
            </a:r>
          </a:p>
          <a:p>
            <a:pPr marL="171450" indent="-171450">
              <a:buFont typeface="Arial" pitchFamily="34" charset="0"/>
              <a:buChar char="•"/>
              <a:defRPr/>
            </a:pPr>
            <a:r>
              <a:rPr lang="en-GB" dirty="0" smtClean="0"/>
              <a:t>Level 1 Handbook and Video are in final stages of being produced</a:t>
            </a:r>
          </a:p>
          <a:p>
            <a:pPr marL="171450" indent="-171450">
              <a:buFont typeface="Arial" pitchFamily="34" charset="0"/>
              <a:buChar char="•"/>
              <a:defRPr/>
            </a:pPr>
            <a:r>
              <a:rPr lang="en-GB" dirty="0" smtClean="0"/>
              <a:t>Articles, papers written and submitted</a:t>
            </a:r>
          </a:p>
          <a:p>
            <a:pPr marL="171450" indent="-171450">
              <a:buFont typeface="Arial" pitchFamily="34" charset="0"/>
              <a:buChar char="•"/>
              <a:defRPr/>
            </a:pPr>
            <a:r>
              <a:rPr lang="en-GB" dirty="0" smtClean="0"/>
              <a:t>Structure of Level 2  Pocket Guides drafted </a:t>
            </a:r>
          </a:p>
          <a:p>
            <a:pPr marL="171450" indent="-171450">
              <a:buFont typeface="Arial" pitchFamily="34" charset="0"/>
              <a:buChar char="•"/>
              <a:defRPr/>
            </a:pPr>
            <a:r>
              <a:rPr lang="en-GB" dirty="0" smtClean="0"/>
              <a:t>Draft decision  support tools developed and being evaluated</a:t>
            </a:r>
          </a:p>
          <a:p>
            <a:pPr marL="171450" indent="-171450">
              <a:buFont typeface="Arial" pitchFamily="34" charset="0"/>
              <a:buChar char="•"/>
              <a:defRPr/>
            </a:pPr>
            <a:r>
              <a:rPr lang="en-GB" dirty="0" smtClean="0"/>
              <a:t>A number of partners visited by ASHC staff and inventory of stakeholders and projects developed</a:t>
            </a:r>
          </a:p>
          <a:p>
            <a:pPr marL="171450" indent="-171450">
              <a:buFont typeface="Arial" pitchFamily="34" charset="0"/>
              <a:buChar char="•"/>
              <a:defRPr/>
            </a:pPr>
            <a:r>
              <a:rPr lang="en-GB" dirty="0" smtClean="0"/>
              <a:t>Engagement with partners  started and  Development of Level 3 Extension materials (leaflets, manuals, etc.) initiated</a:t>
            </a:r>
          </a:p>
          <a:p>
            <a:pPr marL="171450" indent="-171450">
              <a:buFont typeface="Arial" pitchFamily="34" charset="0"/>
              <a:buChar char="•"/>
              <a:defRPr/>
            </a:pPr>
            <a:r>
              <a:rPr lang="en-GB" dirty="0" smtClean="0"/>
              <a:t>Gender strategy and Monitoring and Evaluation plan developed and ready for review</a:t>
            </a:r>
          </a:p>
          <a:p>
            <a:pPr marL="171450" indent="-171450">
              <a:buFont typeface="Arial" pitchFamily="34" charset="0"/>
              <a:buChar char="•"/>
              <a:defRPr/>
            </a:pPr>
            <a:r>
              <a:rPr lang="en-GB" dirty="0" smtClean="0"/>
              <a:t>Project promotion materials (flyer, newsletters etc.) developed </a:t>
            </a:r>
          </a:p>
          <a:p>
            <a:pPr marL="171450" indent="-171450">
              <a:buFont typeface="Arial" pitchFamily="34" charset="0"/>
              <a:buChar char="•"/>
              <a:defRPr/>
            </a:pPr>
            <a:r>
              <a:rPr lang="en-GB" dirty="0" smtClean="0"/>
              <a:t>Project website development initiated</a:t>
            </a:r>
          </a:p>
          <a:p>
            <a:pPr marL="171450" indent="-171450">
              <a:buFont typeface="Arial" pitchFamily="34" charset="0"/>
              <a:buChar char="•"/>
              <a:defRPr/>
            </a:pPr>
            <a:r>
              <a:rPr lang="en-GB" dirty="0" smtClean="0"/>
              <a:t>Technical Advisory Group constituted, office bearers elected and commenced operation</a:t>
            </a:r>
          </a:p>
          <a:p>
            <a:pPr eaLnBrk="1" hangingPunct="1">
              <a:defRPr/>
            </a:pPr>
            <a:endParaRPr lang="en-US" dirty="0" smtClean="0"/>
          </a:p>
          <a:p>
            <a:pPr>
              <a:defRPr/>
            </a:pPr>
            <a:r>
              <a:rPr lang="en-GB" b="1" dirty="0" smtClean="0"/>
              <a:t>Location of project activities: </a:t>
            </a:r>
          </a:p>
          <a:p>
            <a:pPr>
              <a:defRPr/>
            </a:pPr>
            <a:r>
              <a:rPr lang="en-GB" dirty="0" smtClean="0"/>
              <a:t>The Project area is sub-Saharan Africa. The project will engage directly with partners in a few countries and have started interactions in Tanzania and Mali.  Ghana and a 4</a:t>
            </a:r>
            <a:r>
              <a:rPr lang="en-GB" baseline="30000" dirty="0" smtClean="0"/>
              <a:t>th</a:t>
            </a:r>
            <a:r>
              <a:rPr lang="en-GB" dirty="0" smtClean="0"/>
              <a:t> country to follow. </a:t>
            </a:r>
          </a:p>
          <a:p>
            <a:pPr>
              <a:defRPr/>
            </a:pPr>
            <a:endParaRPr lang="en-GB" dirty="0" smtClean="0"/>
          </a:p>
          <a:p>
            <a:pPr>
              <a:defRPr/>
            </a:pPr>
            <a:r>
              <a:rPr lang="en-GB" dirty="0" smtClean="0"/>
              <a:t>Besides the 4 countries we’re engaging with others and have so far done so in Zambia, Tanzania, Malawi, Uganda, Kenya and Rwanda.</a:t>
            </a:r>
          </a:p>
          <a:p>
            <a:pPr>
              <a:defRPr/>
            </a:pPr>
            <a:endParaRPr lang="en-GB" dirty="0" smtClean="0"/>
          </a:p>
          <a:p>
            <a:pPr>
              <a:defRPr/>
            </a:pPr>
            <a:r>
              <a:rPr lang="en-GB" b="1" dirty="0" smtClean="0"/>
              <a:t>Funding:</a:t>
            </a:r>
          </a:p>
          <a:p>
            <a:pPr>
              <a:defRPr/>
            </a:pPr>
            <a:r>
              <a:rPr lang="en-GB" dirty="0" smtClean="0"/>
              <a:t>Bill and Melinda Gates Foundation</a:t>
            </a:r>
          </a:p>
          <a:p>
            <a:pPr>
              <a:defRPr/>
            </a:pPr>
            <a:endParaRPr lang="en-GB" dirty="0" smtClean="0"/>
          </a:p>
          <a:p>
            <a:pPr>
              <a:defRPr/>
            </a:pPr>
            <a:r>
              <a:rPr lang="en-GB" b="1" dirty="0" smtClean="0"/>
              <a:t>Duration:</a:t>
            </a:r>
          </a:p>
          <a:p>
            <a:pPr>
              <a:defRPr/>
            </a:pPr>
            <a:r>
              <a:rPr lang="en-GB" dirty="0" smtClean="0"/>
              <a:t>2011 - mid 2014</a:t>
            </a:r>
          </a:p>
          <a:p>
            <a:pPr>
              <a:defRPr/>
            </a:pPr>
            <a:endParaRPr lang="en-GB" dirty="0" smtClean="0"/>
          </a:p>
          <a:p>
            <a:pPr eaLnBrk="1" hangingPunct="1">
              <a:defRPr/>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C45520-6839-4AB4-9BA1-E8F871DBBCA1}" type="slidenum">
              <a:rPr lang="en-GB">
                <a:solidFill>
                  <a:prstClr val="black"/>
                </a:solidFill>
              </a:rPr>
              <a:pPr/>
              <a:t>16</a:t>
            </a:fld>
            <a:endParaRPr lang="en-GB">
              <a:solidFill>
                <a:prstClr val="black"/>
              </a:solidFill>
            </a:endParaRPr>
          </a:p>
        </p:txBody>
      </p:sp>
      <p:sp>
        <p:nvSpPr>
          <p:cNvPr id="123906" name="Rectangle 2"/>
          <p:cNvSpPr>
            <a:spLocks noGrp="1" noRot="1" noChangeAspect="1" noChangeArrowheads="1" noTextEdit="1"/>
          </p:cNvSpPr>
          <p:nvPr>
            <p:ph type="sldImg"/>
          </p:nvPr>
        </p:nvSpPr>
        <p:spPr>
          <a:xfrm>
            <a:off x="3267075" y="509588"/>
            <a:ext cx="3397250" cy="2549525"/>
          </a:xfrm>
          <a:ln/>
        </p:spPr>
      </p:sp>
      <p:sp>
        <p:nvSpPr>
          <p:cNvPr id="123907" name="Rectangle 3"/>
          <p:cNvSpPr>
            <a:spLocks noGrp="1" noChangeArrowheads="1"/>
          </p:cNvSpPr>
          <p:nvPr>
            <p:ph type="body" idx="1"/>
          </p:nvPr>
        </p:nvSpPr>
        <p:spPr>
          <a:xfrm>
            <a:off x="992221" y="3228553"/>
            <a:ext cx="7942198" cy="3059850"/>
          </a:xfrm>
        </p:spPr>
        <p:txBody>
          <a:bodyPr/>
          <a:lstStyle/>
          <a:p>
            <a:r>
              <a:rPr lang="en-US"/>
              <a:t>To maximise the impact CABI has on issues in agriculture and the environment we focus our work on three key scientific areas, recognising that these are major issues in today’s world. </a:t>
            </a:r>
          </a:p>
          <a:p>
            <a:pPr>
              <a:buFontTx/>
              <a:buChar char="•"/>
            </a:pPr>
            <a:endParaRPr lang="en-US" b="1"/>
          </a:p>
          <a:p>
            <a:r>
              <a:rPr lang="en-US" b="1"/>
              <a:t>Commodities - </a:t>
            </a:r>
            <a:r>
              <a:rPr lang="en-US"/>
              <a:t>Working across the commodity chain from producer to manufacturer, to lower production costs and improve profits from higher quality produce through sustainable and biodiverse agricultural practices. Our scientists are specialists in Coffee &amp; Cocoa.</a:t>
            </a:r>
          </a:p>
          <a:p>
            <a:r>
              <a:rPr lang="en-US"/>
              <a:t>As a reference point, please see page 20. CABI in Review 2005. A story about CABi’s work in Palm Oil</a:t>
            </a:r>
          </a:p>
          <a:p>
            <a:endParaRPr lang="en-US" b="1"/>
          </a:p>
          <a:p>
            <a:r>
              <a:rPr lang="en-US" b="1"/>
              <a:t>Invasive species management - </a:t>
            </a:r>
            <a:r>
              <a:rPr lang="en-US"/>
              <a:t>Managing invasive species threats in agriculture and the environment. As a reference point please see page 19, CABI in Review – Slowing the ‘mile a minute’ weed – Mikania Micrantha</a:t>
            </a:r>
          </a:p>
          <a:p>
            <a:endParaRPr lang="en-US" b="1"/>
          </a:p>
          <a:p>
            <a:r>
              <a:rPr lang="en-US" b="1"/>
              <a:t>Information for development - </a:t>
            </a:r>
            <a:r>
              <a:rPr lang="en-US"/>
              <a:t>Aiding knowledge sharing.</a:t>
            </a:r>
            <a:r>
              <a:rPr lang="en-US" b="1"/>
              <a:t> </a:t>
            </a:r>
            <a:r>
              <a:rPr lang="en-US"/>
              <a:t>Delivering knowledge from research into application within rural or disadvantaged communities. See page 22, CABI in Review  ‘Women to Women Seed Health Videos in Bangladesh</a:t>
            </a:r>
            <a:endParaRPr lang="en-US">
              <a:cs typeface="Arial" charset="0"/>
            </a:endParaRPr>
          </a:p>
          <a:p>
            <a:endParaRPr lang="en-US">
              <a:cs typeface="Arial" charset="0"/>
            </a:endParaRPr>
          </a:p>
          <a:p>
            <a:endParaRPr lang="en-GB"/>
          </a:p>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3288" eaLnBrk="0" hangingPunct="0">
              <a:defRPr sz="2400">
                <a:solidFill>
                  <a:schemeClr val="tx1"/>
                </a:solidFill>
                <a:latin typeface="Arial" charset="0"/>
                <a:ea typeface="ＭＳ Ｐゴシック" pitchFamily="34" charset="-128"/>
              </a:defRPr>
            </a:lvl1pPr>
            <a:lvl2pPr marL="742950" indent="-285750" defTabSz="903288" eaLnBrk="0" hangingPunct="0">
              <a:defRPr sz="2400">
                <a:solidFill>
                  <a:schemeClr val="tx1"/>
                </a:solidFill>
                <a:latin typeface="Arial" charset="0"/>
                <a:ea typeface="ＭＳ Ｐゴシック" pitchFamily="34" charset="-128"/>
              </a:defRPr>
            </a:lvl2pPr>
            <a:lvl3pPr marL="1143000" indent="-228600" defTabSz="903288" eaLnBrk="0" hangingPunct="0">
              <a:defRPr sz="2400">
                <a:solidFill>
                  <a:schemeClr val="tx1"/>
                </a:solidFill>
                <a:latin typeface="Arial" charset="0"/>
                <a:ea typeface="ＭＳ Ｐゴシック" pitchFamily="34" charset="-128"/>
              </a:defRPr>
            </a:lvl3pPr>
            <a:lvl4pPr marL="1600200" indent="-228600" defTabSz="903288" eaLnBrk="0" hangingPunct="0">
              <a:defRPr sz="2400">
                <a:solidFill>
                  <a:schemeClr val="tx1"/>
                </a:solidFill>
                <a:latin typeface="Arial" charset="0"/>
                <a:ea typeface="ＭＳ Ｐゴシック" pitchFamily="34" charset="-128"/>
              </a:defRPr>
            </a:lvl4pPr>
            <a:lvl5pPr marL="2057400" indent="-228600" defTabSz="903288" eaLnBrk="0" hangingPunct="0">
              <a:defRPr sz="2400">
                <a:solidFill>
                  <a:schemeClr val="tx1"/>
                </a:solidFill>
                <a:latin typeface="Arial" charset="0"/>
                <a:ea typeface="ＭＳ Ｐゴシック" pitchFamily="34" charset="-128"/>
              </a:defRPr>
            </a:lvl5pPr>
            <a:lvl6pPr marL="25146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00ACE651-ED68-4884-9D87-891384C7E145}" type="slidenum">
              <a:rPr lang="en-GB" sz="1200" smtClean="0">
                <a:latin typeface="Times New Roman" pitchFamily="18" charset="0"/>
              </a:rPr>
              <a:pPr eaLnBrk="1" hangingPunct="1"/>
              <a:t>17</a:t>
            </a:fld>
            <a:endParaRPr lang="en-GB" sz="1200" smtClean="0">
              <a:latin typeface="Times New Roman" pitchFamily="18" charset="0"/>
            </a:endParaRPr>
          </a:p>
        </p:txBody>
      </p:sp>
      <p:sp>
        <p:nvSpPr>
          <p:cNvPr id="58371" name="Rectangle 7"/>
          <p:cNvSpPr txBox="1">
            <a:spLocks noGrp="1" noChangeArrowheads="1"/>
          </p:cNvSpPr>
          <p:nvPr/>
        </p:nvSpPr>
        <p:spPr bwMode="auto">
          <a:xfrm>
            <a:off x="5623615" y="6457950"/>
            <a:ext cx="43014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252" tIns="45126" rIns="90252" bIns="45126" anchor="b"/>
          <a:lstStyle>
            <a:lvl1pPr defTabSz="903288" eaLnBrk="0" hangingPunct="0">
              <a:defRPr sz="2400">
                <a:solidFill>
                  <a:schemeClr val="tx1"/>
                </a:solidFill>
                <a:latin typeface="Arial" charset="0"/>
                <a:ea typeface="ＭＳ Ｐゴシック" pitchFamily="34" charset="-128"/>
              </a:defRPr>
            </a:lvl1pPr>
            <a:lvl2pPr marL="742950" indent="-285750" defTabSz="903288" eaLnBrk="0" hangingPunct="0">
              <a:defRPr sz="2400">
                <a:solidFill>
                  <a:schemeClr val="tx1"/>
                </a:solidFill>
                <a:latin typeface="Arial" charset="0"/>
                <a:ea typeface="ＭＳ Ｐゴシック" pitchFamily="34" charset="-128"/>
              </a:defRPr>
            </a:lvl2pPr>
            <a:lvl3pPr marL="1143000" indent="-228600" defTabSz="903288" eaLnBrk="0" hangingPunct="0">
              <a:defRPr sz="2400">
                <a:solidFill>
                  <a:schemeClr val="tx1"/>
                </a:solidFill>
                <a:latin typeface="Arial" charset="0"/>
                <a:ea typeface="ＭＳ Ｐゴシック" pitchFamily="34" charset="-128"/>
              </a:defRPr>
            </a:lvl3pPr>
            <a:lvl4pPr marL="1600200" indent="-228600" defTabSz="903288" eaLnBrk="0" hangingPunct="0">
              <a:defRPr sz="2400">
                <a:solidFill>
                  <a:schemeClr val="tx1"/>
                </a:solidFill>
                <a:latin typeface="Arial" charset="0"/>
                <a:ea typeface="ＭＳ Ｐゴシック" pitchFamily="34" charset="-128"/>
              </a:defRPr>
            </a:lvl4pPr>
            <a:lvl5pPr marL="2057400" indent="-228600" defTabSz="903288" eaLnBrk="0" hangingPunct="0">
              <a:defRPr sz="2400">
                <a:solidFill>
                  <a:schemeClr val="tx1"/>
                </a:solidFill>
                <a:latin typeface="Arial" charset="0"/>
                <a:ea typeface="ＭＳ Ｐゴシック" pitchFamily="34" charset="-128"/>
              </a:defRPr>
            </a:lvl5pPr>
            <a:lvl6pPr marL="25146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328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5F8FCCB5-2485-4D0F-BCA9-68684C18F932}" type="slidenum">
              <a:rPr lang="en-GB" sz="1200">
                <a:latin typeface="Times New Roman" pitchFamily="18" charset="0"/>
                <a:cs typeface="Arial" charset="0"/>
              </a:rPr>
              <a:pPr algn="r" eaLnBrk="1" hangingPunct="1"/>
              <a:t>17</a:t>
            </a:fld>
            <a:endParaRPr lang="en-GB" sz="1200">
              <a:latin typeface="Times New Roman" pitchFamily="18" charset="0"/>
              <a:cs typeface="Arial" charset="0"/>
            </a:endParaRPr>
          </a:p>
        </p:txBody>
      </p:sp>
      <p:sp>
        <p:nvSpPr>
          <p:cNvPr id="58372" name="Rectangle 2"/>
          <p:cNvSpPr>
            <a:spLocks noGrp="1" noRot="1" noChangeAspect="1" noChangeArrowheads="1" noTextEdit="1"/>
          </p:cNvSpPr>
          <p:nvPr>
            <p:ph type="sldImg"/>
          </p:nvPr>
        </p:nvSpPr>
        <p:spPr>
          <a:xfrm>
            <a:off x="3263900" y="509588"/>
            <a:ext cx="3398838" cy="2549525"/>
          </a:xfrm>
          <a:ln/>
        </p:spPr>
      </p:sp>
      <p:sp>
        <p:nvSpPr>
          <p:cNvPr id="11269" name="Rectangle 4"/>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Plantwise Leaf + Image_1.jpg"/>
          <p:cNvPicPr>
            <a:picLocks noChangeAspect="1"/>
          </p:cNvPicPr>
          <p:nvPr/>
        </p:nvPicPr>
        <p:blipFill>
          <a:blip r:embed="rId2">
            <a:extLst>
              <a:ext uri="{28A0092B-C50C-407E-A947-70E740481C1C}">
                <a14:useLocalDpi xmlns:a14="http://schemas.microsoft.com/office/drawing/2010/main" xmlns=""/>
              </a:ext>
            </a:extLst>
          </a:blip>
          <a:srcRect/>
          <a:stretch>
            <a:fillRect/>
          </a:stretch>
        </p:blipFill>
        <p:spPr bwMode="auto">
          <a:xfrm>
            <a:off x="0" y="244475"/>
            <a:ext cx="5108575" cy="661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839423" y="6072189"/>
            <a:ext cx="2052165" cy="430887"/>
          </a:xfrm>
          <a:prstGeom prst="rect">
            <a:avLst/>
          </a:prstGeom>
          <a:noFill/>
        </p:spPr>
        <p:txBody>
          <a:bodyPr wrap="none">
            <a:spAutoFit/>
          </a:bodyPr>
          <a:lstStyle/>
          <a:p>
            <a:pPr algn="r">
              <a:defRPr/>
            </a:pPr>
            <a:r>
              <a:rPr lang="en-GB" sz="1200" b="1" dirty="0">
                <a:solidFill>
                  <a:schemeClr val="tx2"/>
                </a:solidFill>
              </a:rPr>
              <a:t>LOSE LESS, FEED MORE</a:t>
            </a:r>
          </a:p>
          <a:p>
            <a:pPr algn="r">
              <a:defRPr/>
            </a:pPr>
            <a:r>
              <a:rPr lang="en-GB" sz="1000" b="1" dirty="0">
                <a:solidFill>
                  <a:schemeClr val="tx2"/>
                </a:solidFill>
              </a:rPr>
              <a:t>www.plantwise.org</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65139" y="5845177"/>
            <a:ext cx="1036637"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CABI_logo"/>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6000750" y="357188"/>
            <a:ext cx="281305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3846136" y="2386305"/>
            <a:ext cx="4944574" cy="1434924"/>
          </a:xfrm>
        </p:spPr>
        <p:txBody>
          <a:bodyPr/>
          <a:lstStyle>
            <a:lvl1pPr algn="r">
              <a:lnSpc>
                <a:spcPct val="80000"/>
              </a:lnSpc>
              <a:defRPr sz="3600">
                <a:solidFill>
                  <a:schemeClr val="accent1"/>
                </a:solidFill>
              </a:defRPr>
            </a:lvl1pPr>
          </a:lstStyle>
          <a:p>
            <a:r>
              <a:rPr lang="en-US" smtClean="0"/>
              <a:t>Click to edit Master title style</a:t>
            </a:r>
            <a:endParaRPr lang="en-GB" dirty="0"/>
          </a:p>
        </p:txBody>
      </p:sp>
      <p:sp>
        <p:nvSpPr>
          <p:cNvPr id="3075" name="Rectangle 3"/>
          <p:cNvSpPr>
            <a:spLocks noGrp="1" noChangeArrowheads="1"/>
          </p:cNvSpPr>
          <p:nvPr>
            <p:ph type="subTitle" idx="1"/>
          </p:nvPr>
        </p:nvSpPr>
        <p:spPr>
          <a:xfrm>
            <a:off x="4074441" y="3929066"/>
            <a:ext cx="4716268" cy="565932"/>
          </a:xfrm>
        </p:spPr>
        <p:txBody>
          <a:bodyPr/>
          <a:lstStyle>
            <a:lvl1pPr algn="r">
              <a:lnSpc>
                <a:spcPts val="2000"/>
              </a:lnSpc>
              <a:spcBef>
                <a:spcPts val="0"/>
              </a:spcBef>
              <a:tabLst>
                <a:tab pos="1885950" algn="l"/>
              </a:tabLst>
              <a:defRPr sz="2000" b="1" baseline="0">
                <a:solidFill>
                  <a:schemeClr val="bg1">
                    <a:lumMod val="50000"/>
                  </a:schemeClr>
                </a:solidFill>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xmlns="" val="145315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gn-off">
    <p:spTree>
      <p:nvGrpSpPr>
        <p:cNvPr id="1" name=""/>
        <p:cNvGrpSpPr/>
        <p:nvPr/>
      </p:nvGrpSpPr>
      <p:grpSpPr>
        <a:xfrm>
          <a:off x="0" y="0"/>
          <a:ext cx="0" cy="0"/>
          <a:chOff x="0" y="0"/>
          <a:chExt cx="0" cy="0"/>
        </a:xfrm>
      </p:grpSpPr>
      <p:pic>
        <p:nvPicPr>
          <p:cNvPr id="24" name="Picture Placeholder 45" descr="CABI_URL_RGB.jpg"/>
          <p:cNvPicPr>
            <a:picLocks noChangeAspect="1"/>
          </p:cNvPicPr>
          <p:nvPr/>
        </p:nvPicPr>
        <p:blipFill>
          <a:blip r:embed="rId2" cstate="print">
            <a:extLst>
              <a:ext uri="{28A0092B-C50C-407E-A947-70E740481C1C}">
                <a14:useLocalDpi xmlns:a14="http://schemas.microsoft.com/office/drawing/2010/main" xmlns=""/>
              </a:ext>
            </a:extLst>
          </a:blip>
          <a:srcRect l="-3024" r="-2872" b="-4906"/>
          <a:stretch>
            <a:fillRect/>
          </a:stretch>
        </p:blipFill>
        <p:spPr bwMode="auto">
          <a:xfrm>
            <a:off x="465138" y="5846763"/>
            <a:ext cx="1046162"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5" name="TextBox 24"/>
          <p:cNvSpPr txBox="1"/>
          <p:nvPr/>
        </p:nvSpPr>
        <p:spPr>
          <a:xfrm>
            <a:off x="6839423" y="6072189"/>
            <a:ext cx="2052165" cy="430887"/>
          </a:xfrm>
          <a:prstGeom prst="rect">
            <a:avLst/>
          </a:prstGeom>
          <a:noFill/>
        </p:spPr>
        <p:txBody>
          <a:bodyPr wrap="none">
            <a:spAutoFit/>
          </a:bodyPr>
          <a:lstStyle/>
          <a:p>
            <a:pPr algn="r">
              <a:defRPr/>
            </a:pPr>
            <a:r>
              <a:rPr lang="en-GB" sz="1200" b="1" dirty="0">
                <a:solidFill>
                  <a:schemeClr val="tx2"/>
                </a:solidFill>
              </a:rPr>
              <a:t>LOSE LESS, FEED MORE</a:t>
            </a:r>
          </a:p>
          <a:p>
            <a:pPr algn="r">
              <a:defRPr/>
            </a:pPr>
            <a:r>
              <a:rPr lang="en-GB" sz="1000" b="1" dirty="0">
                <a:solidFill>
                  <a:schemeClr val="tx2"/>
                </a:solidFill>
              </a:rPr>
              <a:t>www.plantwise.org</a:t>
            </a:r>
          </a:p>
        </p:txBody>
      </p:sp>
      <p:sp>
        <p:nvSpPr>
          <p:cNvPr id="6" name="Picture Placeholder 5"/>
          <p:cNvSpPr>
            <a:spLocks noGrp="1" noChangeAspect="1"/>
          </p:cNvSpPr>
          <p:nvPr>
            <p:ph type="pic" sz="quarter" idx="11"/>
          </p:nvPr>
        </p:nvSpPr>
        <p:spPr>
          <a:xfrm>
            <a:off x="792001" y="2114395"/>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7" name="Picture Placeholder 5"/>
          <p:cNvSpPr>
            <a:spLocks noGrp="1" noChangeAspect="1"/>
          </p:cNvSpPr>
          <p:nvPr>
            <p:ph type="pic" sz="quarter" idx="12"/>
          </p:nvPr>
        </p:nvSpPr>
        <p:spPr>
          <a:xfrm>
            <a:off x="2014479" y="211596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8" name="Picture Placeholder 5"/>
          <p:cNvSpPr>
            <a:spLocks noGrp="1" noChangeAspect="1"/>
          </p:cNvSpPr>
          <p:nvPr>
            <p:ph type="pic" sz="quarter" idx="13"/>
          </p:nvPr>
        </p:nvSpPr>
        <p:spPr>
          <a:xfrm>
            <a:off x="3241535" y="2117538"/>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9" name="Picture Placeholder 5"/>
          <p:cNvSpPr>
            <a:spLocks noGrp="1" noChangeAspect="1"/>
          </p:cNvSpPr>
          <p:nvPr>
            <p:ph type="pic" sz="quarter" idx="14"/>
          </p:nvPr>
        </p:nvSpPr>
        <p:spPr>
          <a:xfrm>
            <a:off x="4427741" y="211596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0" name="Picture Placeholder 5"/>
          <p:cNvSpPr>
            <a:spLocks noGrp="1" noChangeAspect="1"/>
          </p:cNvSpPr>
          <p:nvPr>
            <p:ph type="pic" sz="quarter" idx="15"/>
          </p:nvPr>
        </p:nvSpPr>
        <p:spPr>
          <a:xfrm>
            <a:off x="5645370" y="2117537"/>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1" name="Picture Placeholder 5"/>
          <p:cNvSpPr>
            <a:spLocks noGrp="1" noChangeAspect="1"/>
          </p:cNvSpPr>
          <p:nvPr>
            <p:ph type="pic" sz="quarter" idx="16"/>
          </p:nvPr>
        </p:nvSpPr>
        <p:spPr>
          <a:xfrm>
            <a:off x="6872426" y="2119109"/>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2" name="Picture Placeholder 5"/>
          <p:cNvSpPr>
            <a:spLocks noGrp="1" noChangeAspect="1"/>
          </p:cNvSpPr>
          <p:nvPr>
            <p:ph type="pic" sz="quarter" idx="17"/>
          </p:nvPr>
        </p:nvSpPr>
        <p:spPr>
          <a:xfrm>
            <a:off x="776674" y="3266037"/>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3" name="Picture Placeholder 5"/>
          <p:cNvSpPr>
            <a:spLocks noGrp="1" noChangeAspect="1"/>
          </p:cNvSpPr>
          <p:nvPr>
            <p:ph type="pic" sz="quarter" idx="18"/>
          </p:nvPr>
        </p:nvSpPr>
        <p:spPr>
          <a:xfrm>
            <a:off x="2025477" y="326760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4" name="Picture Placeholder 5"/>
          <p:cNvSpPr>
            <a:spLocks noGrp="1" noChangeAspect="1"/>
          </p:cNvSpPr>
          <p:nvPr>
            <p:ph type="pic" sz="quarter" idx="19"/>
          </p:nvPr>
        </p:nvSpPr>
        <p:spPr>
          <a:xfrm>
            <a:off x="3252533" y="3269179"/>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5" name="Picture Placeholder 5"/>
          <p:cNvSpPr>
            <a:spLocks noGrp="1" noChangeAspect="1"/>
          </p:cNvSpPr>
          <p:nvPr>
            <p:ph type="pic" sz="quarter" idx="20"/>
          </p:nvPr>
        </p:nvSpPr>
        <p:spPr>
          <a:xfrm>
            <a:off x="4438739" y="326760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6" name="Picture Placeholder 5"/>
          <p:cNvSpPr>
            <a:spLocks noGrp="1" noChangeAspect="1"/>
          </p:cNvSpPr>
          <p:nvPr>
            <p:ph type="pic" sz="quarter" idx="21"/>
          </p:nvPr>
        </p:nvSpPr>
        <p:spPr>
          <a:xfrm>
            <a:off x="5656368" y="3269179"/>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7" name="Picture Placeholder 5"/>
          <p:cNvSpPr>
            <a:spLocks noGrp="1" noChangeAspect="1"/>
          </p:cNvSpPr>
          <p:nvPr>
            <p:ph type="pic" sz="quarter" idx="22"/>
          </p:nvPr>
        </p:nvSpPr>
        <p:spPr>
          <a:xfrm>
            <a:off x="6883424" y="3270751"/>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8" name="Picture Placeholder 5"/>
          <p:cNvSpPr>
            <a:spLocks noGrp="1" noChangeAspect="1"/>
          </p:cNvSpPr>
          <p:nvPr>
            <p:ph type="pic" sz="quarter" idx="23"/>
          </p:nvPr>
        </p:nvSpPr>
        <p:spPr>
          <a:xfrm>
            <a:off x="776674" y="4453814"/>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19" name="Picture Placeholder 5"/>
          <p:cNvSpPr>
            <a:spLocks noGrp="1" noChangeAspect="1"/>
          </p:cNvSpPr>
          <p:nvPr>
            <p:ph type="pic" sz="quarter" idx="24"/>
          </p:nvPr>
        </p:nvSpPr>
        <p:spPr>
          <a:xfrm>
            <a:off x="2025477" y="4455385"/>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20" name="Picture Placeholder 5"/>
          <p:cNvSpPr>
            <a:spLocks noGrp="1" noChangeAspect="1"/>
          </p:cNvSpPr>
          <p:nvPr>
            <p:ph type="pic" sz="quarter" idx="25"/>
          </p:nvPr>
        </p:nvSpPr>
        <p:spPr>
          <a:xfrm>
            <a:off x="3252533" y="4456957"/>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21" name="Picture Placeholder 5"/>
          <p:cNvSpPr>
            <a:spLocks noGrp="1" noChangeAspect="1"/>
          </p:cNvSpPr>
          <p:nvPr>
            <p:ph type="pic" sz="quarter" idx="26"/>
          </p:nvPr>
        </p:nvSpPr>
        <p:spPr>
          <a:xfrm>
            <a:off x="4438739" y="4455385"/>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22" name="Picture Placeholder 5"/>
          <p:cNvSpPr>
            <a:spLocks noGrp="1" noChangeAspect="1"/>
          </p:cNvSpPr>
          <p:nvPr>
            <p:ph type="pic" sz="quarter" idx="27"/>
          </p:nvPr>
        </p:nvSpPr>
        <p:spPr>
          <a:xfrm>
            <a:off x="5656368" y="445695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23" name="Picture Placeholder 5"/>
          <p:cNvSpPr>
            <a:spLocks noGrp="1" noChangeAspect="1"/>
          </p:cNvSpPr>
          <p:nvPr>
            <p:ph type="pic" sz="quarter" idx="28"/>
          </p:nvPr>
        </p:nvSpPr>
        <p:spPr>
          <a:xfrm>
            <a:off x="6883424" y="4458528"/>
            <a:ext cx="1027299" cy="1027299"/>
          </a:xfrm>
          <a:ln w="38100">
            <a:noFill/>
          </a:ln>
        </p:spPr>
        <p:txBody>
          <a:bodyPr/>
          <a:lstStyle>
            <a:lvl1pPr>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xmlns="" val="134971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681685462"/>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WN PIC half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52400"/>
            <a:ext cx="5130800" cy="6705600"/>
          </a:xfrm>
        </p:spPr>
        <p:txBody>
          <a:bodyPr/>
          <a:lstStyle/>
          <a:p>
            <a:pPr lvl="0"/>
            <a:endParaRPr lang="en-GB" noProof="0" dirty="0"/>
          </a:p>
        </p:txBody>
      </p:sp>
      <p:sp>
        <p:nvSpPr>
          <p:cNvPr id="9" name="Rectangle 2"/>
          <p:cNvSpPr>
            <a:spLocks noGrp="1" noChangeArrowheads="1"/>
          </p:cNvSpPr>
          <p:nvPr>
            <p:ph type="title"/>
          </p:nvPr>
        </p:nvSpPr>
        <p:spPr bwMode="auto">
          <a:xfrm>
            <a:off x="4455042" y="1187450"/>
            <a:ext cx="4334946" cy="838200"/>
          </a:xfrm>
          <a:prstGeom prst="rect">
            <a:avLst/>
          </a:prstGeom>
          <a:noFill/>
          <a:ln>
            <a:noFill/>
          </a:ln>
          <a:extLst/>
        </p:spPr>
        <p:txBody>
          <a:bodyPr/>
          <a:lstStyle/>
          <a:p>
            <a:pPr lvl="0"/>
            <a:r>
              <a:rPr lang="en-US" dirty="0" smtClean="0"/>
              <a:t>Click to edit Master title style</a:t>
            </a:r>
            <a:endParaRPr lang="en-GB" dirty="0" smtClean="0"/>
          </a:p>
        </p:txBody>
      </p:sp>
      <p:sp>
        <p:nvSpPr>
          <p:cNvPr id="12" name="Text Placeholder 11"/>
          <p:cNvSpPr>
            <a:spLocks noGrp="1"/>
          </p:cNvSpPr>
          <p:nvPr>
            <p:ph type="body" sz="quarter" idx="11"/>
          </p:nvPr>
        </p:nvSpPr>
        <p:spPr>
          <a:xfrm>
            <a:off x="4455042" y="2124077"/>
            <a:ext cx="4334946" cy="4581525"/>
          </a:xfr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GB" dirty="0"/>
          </a:p>
        </p:txBody>
      </p:sp>
    </p:spTree>
    <p:extLst>
      <p:ext uri="{BB962C8B-B14F-4D97-AF65-F5344CB8AC3E}">
        <p14:creationId xmlns:p14="http://schemas.microsoft.com/office/powerpoint/2010/main" xmlns="" val="3225372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50786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67996432"/>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1619250"/>
            <a:ext cx="7239000" cy="8382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143000" y="2438400"/>
            <a:ext cx="7239000" cy="3657600"/>
          </a:xfrm>
        </p:spPr>
        <p:txBody>
          <a:bodyPr/>
          <a:lstStyle/>
          <a:p>
            <a:pPr lvl="0"/>
            <a:endParaRPr lang="en-GB" noProof="0"/>
          </a:p>
        </p:txBody>
      </p:sp>
    </p:spTree>
    <p:extLst>
      <p:ext uri="{BB962C8B-B14F-4D97-AF65-F5344CB8AC3E}">
        <p14:creationId xmlns:p14="http://schemas.microsoft.com/office/powerpoint/2010/main" xmlns="" val="66342893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ext only">
    <p:spTree>
      <p:nvGrpSpPr>
        <p:cNvPr id="1" name=""/>
        <p:cNvGrpSpPr/>
        <p:nvPr/>
      </p:nvGrpSpPr>
      <p:grpSpPr>
        <a:xfrm>
          <a:off x="0" y="0"/>
          <a:ext cx="0" cy="0"/>
          <a:chOff x="0" y="0"/>
          <a:chExt cx="0" cy="0"/>
        </a:xfrm>
      </p:grpSpPr>
      <p:sp>
        <p:nvSpPr>
          <p:cNvPr id="2" name="Title 1"/>
          <p:cNvSpPr>
            <a:spLocks noGrp="1"/>
          </p:cNvSpPr>
          <p:nvPr>
            <p:ph type="title"/>
          </p:nvPr>
        </p:nvSpPr>
        <p:spPr>
          <a:xfrm>
            <a:off x="792001" y="1188001"/>
            <a:ext cx="7998709" cy="869400"/>
          </a:xfrm>
        </p:spPr>
        <p:txBody>
          <a:bodyPr/>
          <a:lstStyle>
            <a:lvl1pPr>
              <a:defRPr/>
            </a:lvl1pPr>
          </a:lstStyle>
          <a:p>
            <a:r>
              <a:rPr lang="en-US" smtClean="0"/>
              <a:t>Click to edit Master title style</a:t>
            </a:r>
            <a:endParaRPr lang="en-GB" dirty="0"/>
          </a:p>
        </p:txBody>
      </p:sp>
      <p:sp>
        <p:nvSpPr>
          <p:cNvPr id="4" name="Text Placeholder 3"/>
          <p:cNvSpPr>
            <a:spLocks noGrp="1"/>
          </p:cNvSpPr>
          <p:nvPr>
            <p:ph type="body" sz="quarter" idx="10"/>
          </p:nvPr>
        </p:nvSpPr>
        <p:spPr>
          <a:xfrm>
            <a:off x="789565" y="2130138"/>
            <a:ext cx="7990753" cy="4515139"/>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4268188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WN PIC half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52400"/>
            <a:ext cx="5130800" cy="6705600"/>
          </a:xfrm>
        </p:spPr>
        <p:txBody>
          <a:bodyPr/>
          <a:lstStyle/>
          <a:p>
            <a:pPr lvl="0"/>
            <a:endParaRPr lang="en-GB" noProof="0" dirty="0"/>
          </a:p>
        </p:txBody>
      </p:sp>
      <p:sp>
        <p:nvSpPr>
          <p:cNvPr id="9" name="Rectangle 2"/>
          <p:cNvSpPr>
            <a:spLocks noGrp="1" noChangeArrowheads="1"/>
          </p:cNvSpPr>
          <p:nvPr>
            <p:ph type="title"/>
          </p:nvPr>
        </p:nvSpPr>
        <p:spPr bwMode="auto">
          <a:xfrm>
            <a:off x="4455042" y="1187450"/>
            <a:ext cx="4334946" cy="838200"/>
          </a:xfrm>
          <a:prstGeom prst="rect">
            <a:avLst/>
          </a:prstGeom>
          <a:noFill/>
          <a:ln>
            <a:noFill/>
          </a:ln>
          <a:extLst/>
        </p:spPr>
        <p:txBody>
          <a:bodyPr/>
          <a:lstStyle/>
          <a:p>
            <a:pPr lvl="0"/>
            <a:r>
              <a:rPr lang="en-US" dirty="0" smtClean="0"/>
              <a:t>Click to edit Master title style</a:t>
            </a:r>
            <a:endParaRPr lang="en-GB" dirty="0" smtClean="0"/>
          </a:p>
        </p:txBody>
      </p:sp>
      <p:sp>
        <p:nvSpPr>
          <p:cNvPr id="12" name="Text Placeholder 11"/>
          <p:cNvSpPr>
            <a:spLocks noGrp="1"/>
          </p:cNvSpPr>
          <p:nvPr>
            <p:ph type="body" sz="quarter" idx="11"/>
          </p:nvPr>
        </p:nvSpPr>
        <p:spPr>
          <a:xfrm>
            <a:off x="4455042" y="2124077"/>
            <a:ext cx="4334946" cy="4581525"/>
          </a:xfr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GB" dirty="0"/>
          </a:p>
        </p:txBody>
      </p:sp>
    </p:spTree>
    <p:extLst>
      <p:ext uri="{BB962C8B-B14F-4D97-AF65-F5344CB8AC3E}">
        <p14:creationId xmlns:p14="http://schemas.microsoft.com/office/powerpoint/2010/main" xmlns="" val="322537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ex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50786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ecorative 1pic">
    <p:spTree>
      <p:nvGrpSpPr>
        <p:cNvPr id="1" name=""/>
        <p:cNvGrpSpPr/>
        <p:nvPr/>
      </p:nvGrpSpPr>
      <p:grpSpPr>
        <a:xfrm>
          <a:off x="0" y="0"/>
          <a:ext cx="0" cy="0"/>
          <a:chOff x="0" y="0"/>
          <a:chExt cx="0" cy="0"/>
        </a:xfrm>
      </p:grpSpPr>
      <p:sp>
        <p:nvSpPr>
          <p:cNvPr id="2" name="Title 1"/>
          <p:cNvSpPr>
            <a:spLocks noGrp="1"/>
          </p:cNvSpPr>
          <p:nvPr>
            <p:ph type="title"/>
          </p:nvPr>
        </p:nvSpPr>
        <p:spPr>
          <a:xfrm>
            <a:off x="2337954" y="1191830"/>
            <a:ext cx="6452755" cy="1426679"/>
          </a:xfrm>
        </p:spPr>
        <p:txBody>
          <a:bodyPr/>
          <a:lstStyle>
            <a:lvl1pPr>
              <a:defRPr/>
            </a:lvl1pPr>
          </a:lstStyle>
          <a:p>
            <a:r>
              <a:rPr lang="en-US" smtClean="0"/>
              <a:t>Click to edit Master title style</a:t>
            </a:r>
            <a:endParaRPr lang="en-GB" dirty="0"/>
          </a:p>
        </p:txBody>
      </p:sp>
      <p:sp>
        <p:nvSpPr>
          <p:cNvPr id="4" name="Text Placeholder 3"/>
          <p:cNvSpPr>
            <a:spLocks noGrp="1"/>
          </p:cNvSpPr>
          <p:nvPr>
            <p:ph type="body" sz="quarter" idx="10"/>
          </p:nvPr>
        </p:nvSpPr>
        <p:spPr>
          <a:xfrm>
            <a:off x="799955" y="2701638"/>
            <a:ext cx="7990753" cy="3943639"/>
          </a:xfrm>
        </p:spPr>
        <p:txBody>
          <a:bodyPr/>
          <a:lstStyle>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5"/>
          <p:cNvSpPr>
            <a:spLocks noGrp="1" noChangeAspect="1"/>
          </p:cNvSpPr>
          <p:nvPr>
            <p:ph type="pic" sz="quarter" idx="11"/>
          </p:nvPr>
        </p:nvSpPr>
        <p:spPr>
          <a:xfrm>
            <a:off x="792000" y="1188000"/>
            <a:ext cx="1440000" cy="1440000"/>
          </a:xfrm>
          <a:ln w="25400">
            <a:noFill/>
          </a:ln>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xmlns="" val="261096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2:colabs">
    <p:spTree>
      <p:nvGrpSpPr>
        <p:cNvPr id="1" name=""/>
        <p:cNvGrpSpPr/>
        <p:nvPr/>
      </p:nvGrpSpPr>
      <p:grpSpPr>
        <a:xfrm>
          <a:off x="0" y="0"/>
          <a:ext cx="0" cy="0"/>
          <a:chOff x="0" y="0"/>
          <a:chExt cx="0" cy="0"/>
        </a:xfrm>
      </p:grpSpPr>
      <p:sp>
        <p:nvSpPr>
          <p:cNvPr id="20" name="TextBox 19"/>
          <p:cNvSpPr txBox="1"/>
          <p:nvPr/>
        </p:nvSpPr>
        <p:spPr>
          <a:xfrm>
            <a:off x="792163" y="1125538"/>
            <a:ext cx="3670300" cy="430212"/>
          </a:xfrm>
          <a:prstGeom prst="rect">
            <a:avLst/>
          </a:prstGeom>
          <a:noFill/>
        </p:spPr>
        <p:txBody>
          <a:bodyPr wrap="none" lIns="0" tIns="0" rIns="0" bIns="0"/>
          <a:lstStyle/>
          <a:p>
            <a:pPr>
              <a:defRPr/>
            </a:pPr>
            <a:r>
              <a:rPr lang="en-GB" sz="2800" b="1" dirty="0">
                <a:solidFill>
                  <a:schemeClr val="bg1">
                    <a:lumMod val="50000"/>
                  </a:schemeClr>
                </a:solidFill>
              </a:rPr>
              <a:t>CABI</a:t>
            </a:r>
            <a:r>
              <a:rPr lang="en-GB" dirty="0">
                <a:solidFill>
                  <a:schemeClr val="bg1">
                    <a:lumMod val="50000"/>
                  </a:schemeClr>
                </a:solidFill>
              </a:rPr>
              <a:t> in collaboration with</a:t>
            </a:r>
          </a:p>
        </p:txBody>
      </p:sp>
      <p:sp>
        <p:nvSpPr>
          <p:cNvPr id="29" name="Picture Placeholder 5"/>
          <p:cNvSpPr>
            <a:spLocks noGrp="1" noChangeAspect="1"/>
          </p:cNvSpPr>
          <p:nvPr>
            <p:ph type="pic" sz="quarter" idx="11"/>
          </p:nvPr>
        </p:nvSpPr>
        <p:spPr>
          <a:xfrm>
            <a:off x="792001" y="2114395"/>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0" name="Picture Placeholder 5"/>
          <p:cNvSpPr>
            <a:spLocks noGrp="1" noChangeAspect="1"/>
          </p:cNvSpPr>
          <p:nvPr>
            <p:ph type="pic" sz="quarter" idx="12"/>
          </p:nvPr>
        </p:nvSpPr>
        <p:spPr>
          <a:xfrm>
            <a:off x="2014479" y="211596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1" name="Picture Placeholder 5"/>
          <p:cNvSpPr>
            <a:spLocks noGrp="1" noChangeAspect="1"/>
          </p:cNvSpPr>
          <p:nvPr>
            <p:ph type="pic" sz="quarter" idx="13"/>
          </p:nvPr>
        </p:nvSpPr>
        <p:spPr>
          <a:xfrm>
            <a:off x="3241535" y="2117538"/>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2" name="Picture Placeholder 5"/>
          <p:cNvSpPr>
            <a:spLocks noGrp="1" noChangeAspect="1"/>
          </p:cNvSpPr>
          <p:nvPr>
            <p:ph type="pic" sz="quarter" idx="14"/>
          </p:nvPr>
        </p:nvSpPr>
        <p:spPr>
          <a:xfrm>
            <a:off x="4427741" y="211596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3" name="Picture Placeholder 5"/>
          <p:cNvSpPr>
            <a:spLocks noGrp="1" noChangeAspect="1"/>
          </p:cNvSpPr>
          <p:nvPr>
            <p:ph type="pic" sz="quarter" idx="15"/>
          </p:nvPr>
        </p:nvSpPr>
        <p:spPr>
          <a:xfrm>
            <a:off x="5645370" y="2117537"/>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4" name="Picture Placeholder 5"/>
          <p:cNvSpPr>
            <a:spLocks noGrp="1" noChangeAspect="1"/>
          </p:cNvSpPr>
          <p:nvPr>
            <p:ph type="pic" sz="quarter" idx="16"/>
          </p:nvPr>
        </p:nvSpPr>
        <p:spPr>
          <a:xfrm>
            <a:off x="6872426" y="2119109"/>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5" name="Picture Placeholder 5"/>
          <p:cNvSpPr>
            <a:spLocks noGrp="1" noChangeAspect="1"/>
          </p:cNvSpPr>
          <p:nvPr>
            <p:ph type="pic" sz="quarter" idx="17"/>
          </p:nvPr>
        </p:nvSpPr>
        <p:spPr>
          <a:xfrm>
            <a:off x="776674" y="3266037"/>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6" name="Picture Placeholder 5"/>
          <p:cNvSpPr>
            <a:spLocks noGrp="1" noChangeAspect="1"/>
          </p:cNvSpPr>
          <p:nvPr>
            <p:ph type="pic" sz="quarter" idx="18"/>
          </p:nvPr>
        </p:nvSpPr>
        <p:spPr>
          <a:xfrm>
            <a:off x="2025477" y="326760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7" name="Picture Placeholder 5"/>
          <p:cNvSpPr>
            <a:spLocks noGrp="1" noChangeAspect="1"/>
          </p:cNvSpPr>
          <p:nvPr>
            <p:ph type="pic" sz="quarter" idx="19"/>
          </p:nvPr>
        </p:nvSpPr>
        <p:spPr>
          <a:xfrm>
            <a:off x="3252533" y="3269179"/>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8" name="Picture Placeholder 5"/>
          <p:cNvSpPr>
            <a:spLocks noGrp="1" noChangeAspect="1"/>
          </p:cNvSpPr>
          <p:nvPr>
            <p:ph type="pic" sz="quarter" idx="20"/>
          </p:nvPr>
        </p:nvSpPr>
        <p:spPr>
          <a:xfrm>
            <a:off x="4438739" y="326760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39" name="Picture Placeholder 5"/>
          <p:cNvSpPr>
            <a:spLocks noGrp="1" noChangeAspect="1"/>
          </p:cNvSpPr>
          <p:nvPr>
            <p:ph type="pic" sz="quarter" idx="21"/>
          </p:nvPr>
        </p:nvSpPr>
        <p:spPr>
          <a:xfrm>
            <a:off x="5656368" y="3269179"/>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40" name="Picture Placeholder 5"/>
          <p:cNvSpPr>
            <a:spLocks noGrp="1" noChangeAspect="1"/>
          </p:cNvSpPr>
          <p:nvPr>
            <p:ph type="pic" sz="quarter" idx="22"/>
          </p:nvPr>
        </p:nvSpPr>
        <p:spPr>
          <a:xfrm>
            <a:off x="6883424" y="3270751"/>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41" name="Picture Placeholder 5"/>
          <p:cNvSpPr>
            <a:spLocks noGrp="1" noChangeAspect="1"/>
          </p:cNvSpPr>
          <p:nvPr>
            <p:ph type="pic" sz="quarter" idx="23"/>
          </p:nvPr>
        </p:nvSpPr>
        <p:spPr>
          <a:xfrm>
            <a:off x="776674" y="4453814"/>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42" name="Picture Placeholder 5"/>
          <p:cNvSpPr>
            <a:spLocks noGrp="1" noChangeAspect="1"/>
          </p:cNvSpPr>
          <p:nvPr>
            <p:ph type="pic" sz="quarter" idx="24"/>
          </p:nvPr>
        </p:nvSpPr>
        <p:spPr>
          <a:xfrm>
            <a:off x="2025477" y="4455385"/>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43" name="Picture Placeholder 5"/>
          <p:cNvSpPr>
            <a:spLocks noGrp="1" noChangeAspect="1"/>
          </p:cNvSpPr>
          <p:nvPr>
            <p:ph type="pic" sz="quarter" idx="25"/>
          </p:nvPr>
        </p:nvSpPr>
        <p:spPr>
          <a:xfrm>
            <a:off x="3252533" y="4456957"/>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44" name="Picture Placeholder 5"/>
          <p:cNvSpPr>
            <a:spLocks noGrp="1" noChangeAspect="1"/>
          </p:cNvSpPr>
          <p:nvPr>
            <p:ph type="pic" sz="quarter" idx="26"/>
          </p:nvPr>
        </p:nvSpPr>
        <p:spPr>
          <a:xfrm>
            <a:off x="4438739" y="4455385"/>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45" name="Picture Placeholder 5"/>
          <p:cNvSpPr>
            <a:spLocks noGrp="1" noChangeAspect="1"/>
          </p:cNvSpPr>
          <p:nvPr>
            <p:ph type="pic" sz="quarter" idx="27"/>
          </p:nvPr>
        </p:nvSpPr>
        <p:spPr>
          <a:xfrm>
            <a:off x="5656368" y="4456956"/>
            <a:ext cx="1027299" cy="1027299"/>
          </a:xfrm>
          <a:ln w="38100">
            <a:noFill/>
          </a:ln>
        </p:spPr>
        <p:txBody>
          <a:bodyPr/>
          <a:lstStyle>
            <a:lvl1pPr>
              <a:defRPr sz="1400"/>
            </a:lvl1pPr>
          </a:lstStyle>
          <a:p>
            <a:pPr lvl="0"/>
            <a:r>
              <a:rPr lang="en-US" noProof="0" smtClean="0"/>
              <a:t>Click icon to add picture</a:t>
            </a:r>
            <a:endParaRPr lang="en-GB" noProof="0" dirty="0"/>
          </a:p>
        </p:txBody>
      </p:sp>
      <p:sp>
        <p:nvSpPr>
          <p:cNvPr id="46" name="Picture Placeholder 5"/>
          <p:cNvSpPr>
            <a:spLocks noGrp="1" noChangeAspect="1"/>
          </p:cNvSpPr>
          <p:nvPr>
            <p:ph type="pic" sz="quarter" idx="28"/>
          </p:nvPr>
        </p:nvSpPr>
        <p:spPr>
          <a:xfrm>
            <a:off x="6883424" y="4458528"/>
            <a:ext cx="1027299" cy="1027299"/>
          </a:xfrm>
          <a:ln w="38100">
            <a:noFill/>
          </a:ln>
        </p:spPr>
        <p:txBody>
          <a:bodyPr/>
          <a:lstStyle>
            <a:lvl1pPr>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xmlns="" val="3196413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13"/>
          <p:cNvSpPr>
            <a:spLocks noChangeArrowheads="1"/>
          </p:cNvSpPr>
          <p:nvPr/>
        </p:nvSpPr>
        <p:spPr bwMode="auto">
          <a:xfrm>
            <a:off x="358775" y="1219201"/>
            <a:ext cx="8421688" cy="2992438"/>
          </a:xfrm>
          <a:prstGeom prst="rect">
            <a:avLst/>
          </a:prstGeom>
          <a:solidFill>
            <a:srgbClr val="C0C0C0"/>
          </a:solidFill>
          <a:ln w="9525">
            <a:noFill/>
            <a:miter lim="800000"/>
            <a:headEnd/>
            <a:tailEnd/>
          </a:ln>
          <a:effectLst/>
        </p:spPr>
        <p:txBody>
          <a:bodyPr wrap="none" anchor="ctr"/>
          <a:lstStyle/>
          <a:p>
            <a:endParaRPr lang="en-GB"/>
          </a:p>
        </p:txBody>
      </p:sp>
      <p:sp>
        <p:nvSpPr>
          <p:cNvPr id="12" name="Rectangle 11"/>
          <p:cNvSpPr/>
          <p:nvPr/>
        </p:nvSpPr>
        <p:spPr>
          <a:xfrm>
            <a:off x="358775" y="4211639"/>
            <a:ext cx="8421688" cy="22494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775070" y="5740792"/>
            <a:ext cx="2826415" cy="607859"/>
          </a:xfrm>
          <a:prstGeom prst="rect">
            <a:avLst/>
          </a:prstGeom>
          <a:noFill/>
        </p:spPr>
        <p:txBody>
          <a:bodyPr wrap="none" rtlCol="0">
            <a:spAutoFit/>
          </a:bodyPr>
          <a:lstStyle/>
          <a:p>
            <a:pPr algn="r">
              <a:spcAft>
                <a:spcPts val="300"/>
              </a:spcAft>
            </a:pPr>
            <a:r>
              <a:rPr lang="en-GB" sz="1300" b="1" baseline="0" dirty="0" smtClean="0">
                <a:solidFill>
                  <a:schemeClr val="bg1"/>
                </a:solidFill>
              </a:rPr>
              <a:t>www.cabi.org</a:t>
            </a:r>
          </a:p>
          <a:p>
            <a:pPr algn="r">
              <a:spcAft>
                <a:spcPts val="300"/>
              </a:spcAft>
            </a:pPr>
            <a:r>
              <a:rPr lang="en-GB" sz="1800" b="1" dirty="0" smtClean="0">
                <a:solidFill>
                  <a:schemeClr val="bg1"/>
                </a:solidFill>
              </a:rPr>
              <a:t>KNOWLEDGE FOR LIFE</a:t>
            </a:r>
            <a:endParaRPr lang="en-GB" sz="1800" b="1" dirty="0">
              <a:solidFill>
                <a:schemeClr val="bg1"/>
              </a:solidFill>
            </a:endParaRPr>
          </a:p>
        </p:txBody>
      </p:sp>
      <p:sp>
        <p:nvSpPr>
          <p:cNvPr id="3074" name="Rectangle 2"/>
          <p:cNvSpPr>
            <a:spLocks noGrp="1" noChangeArrowheads="1"/>
          </p:cNvSpPr>
          <p:nvPr>
            <p:ph type="ctrTitle" hasCustomPrompt="1"/>
          </p:nvPr>
        </p:nvSpPr>
        <p:spPr>
          <a:xfrm>
            <a:off x="1654461" y="4398327"/>
            <a:ext cx="6874284" cy="503238"/>
          </a:xfrm>
        </p:spPr>
        <p:txBody>
          <a:bodyPr/>
          <a:lstStyle>
            <a:lvl1pPr algn="r">
              <a:lnSpc>
                <a:spcPct val="80000"/>
              </a:lnSpc>
              <a:defRPr sz="3600">
                <a:solidFill>
                  <a:schemeClr val="bg1"/>
                </a:solidFill>
              </a:defRPr>
            </a:lvl1pPr>
          </a:lstStyle>
          <a:p>
            <a:r>
              <a:rPr lang="en-US" dirty="0" smtClean="0"/>
              <a:t>Click to edit main title</a:t>
            </a:r>
            <a:endParaRPr lang="en-GB" dirty="0"/>
          </a:p>
        </p:txBody>
      </p:sp>
      <p:sp>
        <p:nvSpPr>
          <p:cNvPr id="3075" name="Rectangle 3"/>
          <p:cNvSpPr>
            <a:spLocks noGrp="1" noChangeArrowheads="1"/>
          </p:cNvSpPr>
          <p:nvPr>
            <p:ph type="subTitle" idx="1" hasCustomPrompt="1"/>
          </p:nvPr>
        </p:nvSpPr>
        <p:spPr>
          <a:xfrm>
            <a:off x="1711961" y="4874580"/>
            <a:ext cx="6825900" cy="396155"/>
          </a:xfrm>
        </p:spPr>
        <p:txBody>
          <a:bodyPr/>
          <a:lstStyle>
            <a:lvl1pPr algn="r">
              <a:tabLst>
                <a:tab pos="1885950" algn="l"/>
              </a:tabLst>
              <a:defRPr sz="2400" b="1">
                <a:solidFill>
                  <a:schemeClr val="bg2">
                    <a:lumMod val="40000"/>
                    <a:lumOff val="60000"/>
                  </a:schemeClr>
                </a:solidFill>
              </a:defRPr>
            </a:lvl1pPr>
          </a:lstStyle>
          <a:p>
            <a:r>
              <a:rPr lang="en-US" dirty="0" smtClean="0"/>
              <a:t>Click to edit subtitle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522289" y="4390710"/>
            <a:ext cx="579437" cy="554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650820" y="339921"/>
            <a:ext cx="1113769" cy="680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820738" y="2063752"/>
            <a:ext cx="7927336" cy="458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pic text">
    <p:spTree>
      <p:nvGrpSpPr>
        <p:cNvPr id="1" name=""/>
        <p:cNvGrpSpPr/>
        <p:nvPr/>
      </p:nvGrpSpPr>
      <p:grpSpPr>
        <a:xfrm>
          <a:off x="0" y="0"/>
          <a:ext cx="0" cy="0"/>
          <a:chOff x="0" y="0"/>
          <a:chExt cx="0" cy="0"/>
        </a:xfrm>
      </p:grpSpPr>
      <p:sp>
        <p:nvSpPr>
          <p:cNvPr id="2" name="Title 1"/>
          <p:cNvSpPr>
            <a:spLocks noGrp="1"/>
          </p:cNvSpPr>
          <p:nvPr>
            <p:ph type="title"/>
          </p:nvPr>
        </p:nvSpPr>
        <p:spPr>
          <a:xfrm>
            <a:off x="820132" y="2750467"/>
            <a:ext cx="7946796" cy="838200"/>
          </a:xfrm>
        </p:spPr>
        <p:txBody>
          <a:bodyPr/>
          <a:lstStyle/>
          <a:p>
            <a:r>
              <a:rPr lang="en-US" smtClean="0"/>
              <a:t>Click to edit Master title style</a:t>
            </a:r>
            <a:endParaRPr lang="en-GB" dirty="0"/>
          </a:p>
        </p:txBody>
      </p:sp>
      <p:sp>
        <p:nvSpPr>
          <p:cNvPr id="4" name="Text Placeholder 3"/>
          <p:cNvSpPr>
            <a:spLocks noGrp="1"/>
          </p:cNvSpPr>
          <p:nvPr>
            <p:ph type="body" sz="quarter" idx="10"/>
          </p:nvPr>
        </p:nvSpPr>
        <p:spPr>
          <a:xfrm>
            <a:off x="820739" y="3695307"/>
            <a:ext cx="7946190" cy="2949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5"/>
          <p:cNvSpPr>
            <a:spLocks noGrp="1" noChangeAspect="1"/>
          </p:cNvSpPr>
          <p:nvPr>
            <p:ph type="pic" sz="quarter" idx="11"/>
          </p:nvPr>
        </p:nvSpPr>
        <p:spPr>
          <a:xfrm>
            <a:off x="849019" y="1206854"/>
            <a:ext cx="1440000" cy="1440000"/>
          </a:xfrm>
          <a:ln w="38100">
            <a:noFill/>
          </a:ln>
        </p:spPr>
        <p:txBody>
          <a:bodyPr/>
          <a:lstStyle/>
          <a:p>
            <a:r>
              <a:rPr lang="en-US" smtClean="0"/>
              <a:t>Click icon to add picture</a:t>
            </a:r>
            <a:endParaRPr lang="en-GB"/>
          </a:p>
        </p:txBody>
      </p:sp>
      <p:sp>
        <p:nvSpPr>
          <p:cNvPr id="7" name="Picture Placeholder 5"/>
          <p:cNvSpPr>
            <a:spLocks noGrp="1" noChangeAspect="1"/>
          </p:cNvSpPr>
          <p:nvPr>
            <p:ph type="pic" sz="quarter" idx="12"/>
          </p:nvPr>
        </p:nvSpPr>
        <p:spPr>
          <a:xfrm>
            <a:off x="2453148" y="1207777"/>
            <a:ext cx="1440000" cy="1440000"/>
          </a:xfrm>
          <a:ln w="38100">
            <a:noFill/>
          </a:ln>
        </p:spPr>
        <p:txBody>
          <a:bodyPr/>
          <a:lstStyle/>
          <a:p>
            <a:r>
              <a:rPr lang="en-US" smtClean="0"/>
              <a:t>Click icon to add picture</a:t>
            </a: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8" name="Rectangle 2"/>
          <p:cNvSpPr>
            <a:spLocks noChangeArrowheads="1"/>
          </p:cNvSpPr>
          <p:nvPr/>
        </p:nvSpPr>
        <p:spPr bwMode="auto">
          <a:xfrm>
            <a:off x="0" y="2208211"/>
            <a:ext cx="9144000" cy="3060000"/>
          </a:xfrm>
          <a:prstGeom prst="rect">
            <a:avLst/>
          </a:prstGeom>
          <a:solidFill>
            <a:srgbClr val="5BBF21"/>
          </a:solidFill>
          <a:ln w="9525">
            <a:noFill/>
            <a:miter lim="800000"/>
            <a:headEnd/>
            <a:tailEnd/>
          </a:ln>
        </p:spPr>
        <p:txBody>
          <a:bodyPr wrap="none" anchor="ctr"/>
          <a:lstStyle/>
          <a:p>
            <a:pPr algn="ctr"/>
            <a:endParaRPr lang="en-US"/>
          </a:p>
        </p:txBody>
      </p:sp>
      <p:sp>
        <p:nvSpPr>
          <p:cNvPr id="2" name="Title 1"/>
          <p:cNvSpPr>
            <a:spLocks noGrp="1"/>
          </p:cNvSpPr>
          <p:nvPr>
            <p:ph type="title"/>
          </p:nvPr>
        </p:nvSpPr>
        <p:spPr>
          <a:xfrm>
            <a:off x="509047" y="1619252"/>
            <a:ext cx="7937369" cy="435793"/>
          </a:xfrm>
        </p:spPr>
        <p:txBody>
          <a:bodyPr/>
          <a:lstStyle/>
          <a:p>
            <a:r>
              <a:rPr lang="en-US" smtClean="0"/>
              <a:t>Click to edit Master title style</a:t>
            </a:r>
            <a:endParaRPr lang="en-GB" dirty="0"/>
          </a:p>
        </p:txBody>
      </p:sp>
      <p:sp>
        <p:nvSpPr>
          <p:cNvPr id="5" name="Rectangle 2"/>
          <p:cNvSpPr>
            <a:spLocks noChangeArrowheads="1"/>
          </p:cNvSpPr>
          <p:nvPr/>
        </p:nvSpPr>
        <p:spPr bwMode="auto">
          <a:xfrm>
            <a:off x="0" y="2208211"/>
            <a:ext cx="9144000" cy="3060000"/>
          </a:xfrm>
          <a:prstGeom prst="rect">
            <a:avLst/>
          </a:prstGeom>
          <a:solidFill>
            <a:schemeClr val="bg2"/>
          </a:solidFill>
          <a:ln w="9525">
            <a:noFill/>
            <a:miter lim="800000"/>
            <a:headEnd/>
            <a:tailEnd/>
          </a:ln>
        </p:spPr>
        <p:txBody>
          <a:bodyPr wrap="none" anchor="ctr"/>
          <a:lstStyle/>
          <a:p>
            <a:pPr algn="ctr"/>
            <a:endParaRPr lang="en-US"/>
          </a:p>
        </p:txBody>
      </p:sp>
      <p:sp>
        <p:nvSpPr>
          <p:cNvPr id="6" name="Picture Placeholder 5"/>
          <p:cNvSpPr>
            <a:spLocks noGrp="1"/>
          </p:cNvSpPr>
          <p:nvPr>
            <p:ph type="pic" sz="quarter" idx="10"/>
          </p:nvPr>
        </p:nvSpPr>
        <p:spPr>
          <a:xfrm>
            <a:off x="509587" y="2206800"/>
            <a:ext cx="3060000" cy="3060000"/>
          </a:xfrm>
        </p:spPr>
        <p:txBody>
          <a:bodyPr/>
          <a:lstStyle/>
          <a:p>
            <a:r>
              <a:rPr lang="en-US" smtClean="0"/>
              <a:t>Click icon to add picture</a:t>
            </a:r>
            <a:endParaRPr lang="en-GB"/>
          </a:p>
        </p:txBody>
      </p:sp>
      <p:sp>
        <p:nvSpPr>
          <p:cNvPr id="7" name="Text Placeholder 8"/>
          <p:cNvSpPr>
            <a:spLocks noGrp="1"/>
          </p:cNvSpPr>
          <p:nvPr>
            <p:ph type="body" sz="quarter" idx="11"/>
          </p:nvPr>
        </p:nvSpPr>
        <p:spPr>
          <a:xfrm>
            <a:off x="3714751" y="2338388"/>
            <a:ext cx="5024438" cy="2836862"/>
          </a:xfrm>
        </p:spPr>
        <p:txBody>
          <a:bodyPr/>
          <a:lstStyle>
            <a:lvl1pPr>
              <a:defRPr sz="2400">
                <a:solidFill>
                  <a:schemeClr val="bg1"/>
                </a:solidFill>
              </a:defRPr>
            </a:lvl1pPr>
            <a:lvl2pPr>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8" name="Rectangle 7"/>
          <p:cNvSpPr/>
          <p:nvPr/>
        </p:nvSpPr>
        <p:spPr>
          <a:xfrm>
            <a:off x="245097" y="0"/>
            <a:ext cx="2880000" cy="68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45097" y="0"/>
            <a:ext cx="28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half" idx="2"/>
          </p:nvPr>
        </p:nvSpPr>
        <p:spPr>
          <a:xfrm>
            <a:off x="334653" y="5118755"/>
            <a:ext cx="2747914" cy="152714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320512" y="603315"/>
            <a:ext cx="2771481" cy="1246564"/>
          </a:xfrm>
        </p:spPr>
        <p:txBody>
          <a:bodyPr anchor="b"/>
          <a:lstStyle>
            <a:lvl1pPr algn="l">
              <a:defRPr sz="3200" b="1">
                <a:solidFill>
                  <a:schemeClr val="bg1"/>
                </a:solidFill>
              </a:defRPr>
            </a:lvl1pPr>
          </a:lstStyle>
          <a:p>
            <a:r>
              <a:rPr lang="en-US" smtClean="0"/>
              <a:t>Click to edit Master title style</a:t>
            </a:r>
            <a:endParaRPr lang="en-GB" dirty="0"/>
          </a:p>
        </p:txBody>
      </p:sp>
      <p:sp>
        <p:nvSpPr>
          <p:cNvPr id="7" name="Picture Placeholder 6"/>
          <p:cNvSpPr>
            <a:spLocks noGrp="1"/>
          </p:cNvSpPr>
          <p:nvPr>
            <p:ph type="pic" sz="quarter" idx="10"/>
          </p:nvPr>
        </p:nvSpPr>
        <p:spPr>
          <a:xfrm>
            <a:off x="245866" y="2036175"/>
            <a:ext cx="2880000" cy="2880000"/>
          </a:xfrm>
        </p:spPr>
        <p:txBody>
          <a:bodyPr/>
          <a:lstStyle/>
          <a:p>
            <a:r>
              <a:rPr lang="en-US" smtClean="0"/>
              <a:t>Click icon to add picture</a:t>
            </a:r>
            <a:endParaRPr lang="en-GB" dirty="0"/>
          </a:p>
        </p:txBody>
      </p:sp>
      <p:sp>
        <p:nvSpPr>
          <p:cNvPr id="9" name="Text Placeholder 8"/>
          <p:cNvSpPr>
            <a:spLocks noGrp="1"/>
          </p:cNvSpPr>
          <p:nvPr>
            <p:ph type="body" sz="quarter" idx="11"/>
          </p:nvPr>
        </p:nvSpPr>
        <p:spPr>
          <a:xfrm>
            <a:off x="3308352" y="1979613"/>
            <a:ext cx="5477430" cy="4665662"/>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10"/>
          <p:cNvSpPr>
            <a:spLocks noGrp="1"/>
          </p:cNvSpPr>
          <p:nvPr>
            <p:ph type="body" sz="quarter" idx="12"/>
          </p:nvPr>
        </p:nvSpPr>
        <p:spPr>
          <a:xfrm>
            <a:off x="3298826" y="1168500"/>
            <a:ext cx="5477530" cy="669925"/>
          </a:xfrm>
        </p:spPr>
        <p:txBody>
          <a:bodyPr/>
          <a:lstStyle>
            <a:lvl1pPr>
              <a:defRPr b="1"/>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bjec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820132" y="2064470"/>
            <a:ext cx="7937369" cy="3799003"/>
          </a:xfrm>
        </p:spPr>
        <p:txBody>
          <a:bodyPr/>
          <a:lstStyle/>
          <a:p>
            <a:pPr lvl="0"/>
            <a:r>
              <a:rPr lang="en-US" smtClean="0"/>
              <a:t>Click to edit Master text styles</a:t>
            </a:r>
          </a:p>
        </p:txBody>
      </p:sp>
      <p:sp>
        <p:nvSpPr>
          <p:cNvPr id="5" name="Text Placeholder 4"/>
          <p:cNvSpPr>
            <a:spLocks noGrp="1"/>
          </p:cNvSpPr>
          <p:nvPr>
            <p:ph type="body" sz="quarter" idx="10"/>
          </p:nvPr>
        </p:nvSpPr>
        <p:spPr>
          <a:xfrm>
            <a:off x="811214" y="5910263"/>
            <a:ext cx="7946288" cy="660400"/>
          </a:xfrm>
        </p:spPr>
        <p:txBody>
          <a:body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ordle">
    <p:spTree>
      <p:nvGrpSpPr>
        <p:cNvPr id="1" name=""/>
        <p:cNvGrpSpPr/>
        <p:nvPr/>
      </p:nvGrpSpPr>
      <p:grpSpPr>
        <a:xfrm>
          <a:off x="0" y="0"/>
          <a:ext cx="0" cy="0"/>
          <a:chOff x="0" y="0"/>
          <a:chExt cx="0" cy="0"/>
        </a:xfrm>
      </p:grpSpPr>
      <p:sp>
        <p:nvSpPr>
          <p:cNvPr id="2" name="Title 1"/>
          <p:cNvSpPr>
            <a:spLocks noGrp="1"/>
          </p:cNvSpPr>
          <p:nvPr>
            <p:ph type="title"/>
          </p:nvPr>
        </p:nvSpPr>
        <p:spPr>
          <a:xfrm>
            <a:off x="801278" y="5139965"/>
            <a:ext cx="7975077"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801278" y="1008667"/>
            <a:ext cx="4826525" cy="34596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810705" y="5778632"/>
            <a:ext cx="7965650"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Picture Placeholder 5"/>
          <p:cNvSpPr>
            <a:spLocks noGrp="1"/>
          </p:cNvSpPr>
          <p:nvPr>
            <p:ph type="pic" sz="quarter" idx="10"/>
          </p:nvPr>
        </p:nvSpPr>
        <p:spPr>
          <a:xfrm>
            <a:off x="6202707" y="2469817"/>
            <a:ext cx="2520000" cy="2520000"/>
          </a:xfrm>
        </p:spPr>
        <p:txBody>
          <a:bodyPr/>
          <a:lstStyle/>
          <a:p>
            <a:r>
              <a:rPr lang="en-US" smtClean="0"/>
              <a:t>Click icon to add picture</a:t>
            </a: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lumn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5008383" y="2070755"/>
            <a:ext cx="3749118" cy="4094376"/>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p:txBody>
      </p:sp>
      <p:sp>
        <p:nvSpPr>
          <p:cNvPr id="6" name="Text Placeholder 5"/>
          <p:cNvSpPr>
            <a:spLocks noGrp="1"/>
          </p:cNvSpPr>
          <p:nvPr>
            <p:ph type="body" sz="quarter" idx="10"/>
          </p:nvPr>
        </p:nvSpPr>
        <p:spPr>
          <a:xfrm>
            <a:off x="830263" y="2073275"/>
            <a:ext cx="4033968"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1"/>
          </p:nvPr>
        </p:nvSpPr>
        <p:spPr>
          <a:xfrm>
            <a:off x="5006223" y="6211888"/>
            <a:ext cx="3751263" cy="292100"/>
          </a:xfrm>
        </p:spPr>
        <p:txBody>
          <a:bodyPr/>
          <a:lstStyle>
            <a:lvl1pPr>
              <a:defRPr sz="1600"/>
            </a:lvl1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6" name="Text Placeholder 5"/>
          <p:cNvSpPr>
            <a:spLocks noGrp="1"/>
          </p:cNvSpPr>
          <p:nvPr>
            <p:ph type="body" sz="quarter" idx="10"/>
          </p:nvPr>
        </p:nvSpPr>
        <p:spPr>
          <a:xfrm>
            <a:off x="830262" y="2073275"/>
            <a:ext cx="3873713"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5"/>
          <p:cNvSpPr>
            <a:spLocks noGrp="1"/>
          </p:cNvSpPr>
          <p:nvPr>
            <p:ph type="body" sz="quarter" idx="11"/>
          </p:nvPr>
        </p:nvSpPr>
        <p:spPr>
          <a:xfrm>
            <a:off x="4845378" y="2074846"/>
            <a:ext cx="3923121"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pact image">
    <p:spTree>
      <p:nvGrpSpPr>
        <p:cNvPr id="1" name=""/>
        <p:cNvGrpSpPr/>
        <p:nvPr/>
      </p:nvGrpSpPr>
      <p:grpSpPr>
        <a:xfrm>
          <a:off x="0" y="0"/>
          <a:ext cx="0" cy="0"/>
          <a:chOff x="0" y="0"/>
          <a:chExt cx="0" cy="0"/>
        </a:xfrm>
      </p:grpSpPr>
      <p:sp>
        <p:nvSpPr>
          <p:cNvPr id="2" name="Title 1"/>
          <p:cNvSpPr>
            <a:spLocks noGrp="1"/>
          </p:cNvSpPr>
          <p:nvPr>
            <p:ph type="title"/>
          </p:nvPr>
        </p:nvSpPr>
        <p:spPr>
          <a:xfrm>
            <a:off x="801278" y="5139965"/>
            <a:ext cx="7598004"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801278" y="1008669"/>
            <a:ext cx="7579151" cy="40535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810705" y="5778632"/>
            <a:ext cx="7635711"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92001" y="1188001"/>
            <a:ext cx="7998709" cy="869400"/>
          </a:xfrm>
        </p:spPr>
        <p:txBody>
          <a:bodyPr/>
          <a:lstStyle>
            <a:lvl1pPr>
              <a:defRPr/>
            </a:lvl1pPr>
          </a:lstStyle>
          <a:p>
            <a:r>
              <a:rPr lang="en-US" smtClean="0"/>
              <a:t>Click to edit Master title style</a:t>
            </a:r>
            <a:endParaRPr lang="en-GB" dirty="0"/>
          </a:p>
        </p:txBody>
      </p:sp>
      <p:sp>
        <p:nvSpPr>
          <p:cNvPr id="4" name="Text Placeholder 3"/>
          <p:cNvSpPr>
            <a:spLocks noGrp="1"/>
          </p:cNvSpPr>
          <p:nvPr>
            <p:ph type="body" sz="quarter" idx="10"/>
          </p:nvPr>
        </p:nvSpPr>
        <p:spPr>
          <a:xfrm>
            <a:off x="789565" y="2130138"/>
            <a:ext cx="7990753" cy="4515139"/>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3286678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gn-off">
    <p:spTree>
      <p:nvGrpSpPr>
        <p:cNvPr id="1" name=""/>
        <p:cNvGrpSpPr/>
        <p:nvPr/>
      </p:nvGrpSpPr>
      <p:grpSpPr>
        <a:xfrm>
          <a:off x="0" y="0"/>
          <a:ext cx="0" cy="0"/>
          <a:chOff x="0" y="0"/>
          <a:chExt cx="0" cy="0"/>
        </a:xfrm>
      </p:grpSpPr>
      <p:grpSp>
        <p:nvGrpSpPr>
          <p:cNvPr id="8" name="Group 7"/>
          <p:cNvGrpSpPr/>
          <p:nvPr/>
        </p:nvGrpSpPr>
        <p:grpSpPr>
          <a:xfrm>
            <a:off x="358775" y="5218113"/>
            <a:ext cx="8426450" cy="1293812"/>
            <a:chOff x="358775" y="5218113"/>
            <a:chExt cx="8426450" cy="1293812"/>
          </a:xfrm>
        </p:grpSpPr>
        <p:sp>
          <p:nvSpPr>
            <p:cNvPr id="3" name="Rectangle 2"/>
            <p:cNvSpPr/>
            <p:nvPr userDrawn="1"/>
          </p:nvSpPr>
          <p:spPr>
            <a:xfrm>
              <a:off x="358775" y="5218113"/>
              <a:ext cx="8426450" cy="1293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userDrawn="1"/>
          </p:nvSpPr>
          <p:spPr>
            <a:xfrm>
              <a:off x="5449950" y="5598550"/>
              <a:ext cx="2826415" cy="607859"/>
            </a:xfrm>
            <a:prstGeom prst="rect">
              <a:avLst/>
            </a:prstGeom>
            <a:noFill/>
          </p:spPr>
          <p:txBody>
            <a:bodyPr wrap="none" rtlCol="0">
              <a:spAutoFit/>
            </a:bodyPr>
            <a:lstStyle/>
            <a:p>
              <a:pPr algn="r">
                <a:spcAft>
                  <a:spcPts val="300"/>
                </a:spcAft>
              </a:pPr>
              <a:r>
                <a:rPr lang="en-GB" sz="1300" b="1" baseline="0" dirty="0" smtClean="0">
                  <a:solidFill>
                    <a:schemeClr val="bg1"/>
                  </a:solidFill>
                </a:rPr>
                <a:t>www.cabi.org</a:t>
              </a:r>
            </a:p>
            <a:p>
              <a:pPr algn="r">
                <a:spcAft>
                  <a:spcPts val="300"/>
                </a:spcAft>
              </a:pPr>
              <a:r>
                <a:rPr lang="en-GB" sz="1800" b="1" dirty="0" smtClean="0">
                  <a:solidFill>
                    <a:schemeClr val="bg1"/>
                  </a:solidFill>
                </a:rPr>
                <a:t>KNOWLEDGE FOR LIFE</a:t>
              </a:r>
              <a:endParaRPr lang="en-GB" sz="1800" b="1" dirty="0">
                <a:solidFill>
                  <a:schemeClr val="bg1"/>
                </a:solidFill>
              </a:endParaRPr>
            </a:p>
          </p:txBody>
        </p:sp>
      </p:grpSp>
      <p:sp>
        <p:nvSpPr>
          <p:cNvPr id="4" name="Text Placeholder 3"/>
          <p:cNvSpPr>
            <a:spLocks noGrp="1"/>
          </p:cNvSpPr>
          <p:nvPr>
            <p:ph type="body" sz="quarter" idx="10"/>
          </p:nvPr>
        </p:nvSpPr>
        <p:spPr>
          <a:xfrm>
            <a:off x="942975" y="1989138"/>
            <a:ext cx="7219950" cy="2159000"/>
          </a:xfrm>
        </p:spPr>
        <p:txBody>
          <a:body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681685462"/>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4171669"/>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359021" y="1219200"/>
            <a:ext cx="8421565" cy="2992438"/>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mtClean="0">
              <a:solidFill>
                <a:srgbClr val="262626"/>
              </a:solidFill>
              <a:ea typeface="+mn-ea"/>
            </a:endParaRPr>
          </a:p>
        </p:txBody>
      </p:sp>
      <p:sp>
        <p:nvSpPr>
          <p:cNvPr id="5" name="Rectangle 4"/>
          <p:cNvSpPr/>
          <p:nvPr userDrawn="1"/>
        </p:nvSpPr>
        <p:spPr>
          <a:xfrm>
            <a:off x="359021" y="4211641"/>
            <a:ext cx="8421565" cy="2249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 name="TextBox 7"/>
          <p:cNvSpPr txBox="1">
            <a:spLocks noChangeArrowheads="1"/>
          </p:cNvSpPr>
          <p:nvPr userDrawn="1"/>
        </p:nvSpPr>
        <p:spPr bwMode="auto">
          <a:xfrm>
            <a:off x="5775394" y="5740403"/>
            <a:ext cx="2826415" cy="607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rgbClr val="646260"/>
                </a:solidFill>
                <a:latin typeface="Arial" charset="0"/>
              </a:defRPr>
            </a:lvl1pPr>
            <a:lvl2pPr marL="742950" indent="-285750" eaLnBrk="0" hangingPunct="0">
              <a:defRPr sz="1000">
                <a:solidFill>
                  <a:srgbClr val="646260"/>
                </a:solidFill>
                <a:latin typeface="Arial" charset="0"/>
              </a:defRPr>
            </a:lvl2pPr>
            <a:lvl3pPr marL="1143000" indent="-228600" eaLnBrk="0" hangingPunct="0">
              <a:defRPr sz="1000">
                <a:solidFill>
                  <a:srgbClr val="646260"/>
                </a:solidFill>
                <a:latin typeface="Arial" charset="0"/>
              </a:defRPr>
            </a:lvl3pPr>
            <a:lvl4pPr marL="1600200" indent="-228600" eaLnBrk="0" hangingPunct="0">
              <a:defRPr sz="1000">
                <a:solidFill>
                  <a:srgbClr val="646260"/>
                </a:solidFill>
                <a:latin typeface="Arial" charset="0"/>
              </a:defRPr>
            </a:lvl4pPr>
            <a:lvl5pPr marL="2057400" indent="-228600" eaLnBrk="0" hangingPunct="0">
              <a:defRPr sz="1000">
                <a:solidFill>
                  <a:srgbClr val="646260"/>
                </a:solidFill>
                <a:latin typeface="Arial" charset="0"/>
              </a:defRPr>
            </a:lvl5pPr>
            <a:lvl6pPr marL="2514600" indent="-228600" algn="ctr" eaLnBrk="0" fontAlgn="base" hangingPunct="0">
              <a:spcBef>
                <a:spcPct val="0"/>
              </a:spcBef>
              <a:spcAft>
                <a:spcPct val="0"/>
              </a:spcAft>
              <a:defRPr sz="1000">
                <a:solidFill>
                  <a:srgbClr val="646260"/>
                </a:solidFill>
                <a:latin typeface="Arial" charset="0"/>
              </a:defRPr>
            </a:lvl6pPr>
            <a:lvl7pPr marL="2971800" indent="-228600" algn="ctr" eaLnBrk="0" fontAlgn="base" hangingPunct="0">
              <a:spcBef>
                <a:spcPct val="0"/>
              </a:spcBef>
              <a:spcAft>
                <a:spcPct val="0"/>
              </a:spcAft>
              <a:defRPr sz="1000">
                <a:solidFill>
                  <a:srgbClr val="646260"/>
                </a:solidFill>
                <a:latin typeface="Arial" charset="0"/>
              </a:defRPr>
            </a:lvl7pPr>
            <a:lvl8pPr marL="3429000" indent="-228600" algn="ctr" eaLnBrk="0" fontAlgn="base" hangingPunct="0">
              <a:spcBef>
                <a:spcPct val="0"/>
              </a:spcBef>
              <a:spcAft>
                <a:spcPct val="0"/>
              </a:spcAft>
              <a:defRPr sz="1000">
                <a:solidFill>
                  <a:srgbClr val="646260"/>
                </a:solidFill>
                <a:latin typeface="Arial" charset="0"/>
              </a:defRPr>
            </a:lvl8pPr>
            <a:lvl9pPr marL="3886200" indent="-228600" algn="ctr" eaLnBrk="0" fontAlgn="base" hangingPunct="0">
              <a:spcBef>
                <a:spcPct val="0"/>
              </a:spcBef>
              <a:spcAft>
                <a:spcPct val="0"/>
              </a:spcAft>
              <a:defRPr sz="1000">
                <a:solidFill>
                  <a:srgbClr val="646260"/>
                </a:solidFill>
                <a:latin typeface="Arial" charset="0"/>
              </a:defRPr>
            </a:lvl9pPr>
          </a:lstStyle>
          <a:p>
            <a:pPr algn="r" eaLnBrk="1" hangingPunct="1">
              <a:spcAft>
                <a:spcPts val="300"/>
              </a:spcAft>
              <a:defRPr/>
            </a:pPr>
            <a:r>
              <a:rPr lang="en-GB" sz="1300" b="1" smtClean="0">
                <a:solidFill>
                  <a:srgbClr val="FFFFFF"/>
                </a:solidFill>
                <a:ea typeface="+mn-ea"/>
              </a:rPr>
              <a:t>www.cabi.org</a:t>
            </a:r>
          </a:p>
          <a:p>
            <a:pPr algn="r" eaLnBrk="1" hangingPunct="1">
              <a:spcAft>
                <a:spcPts val="300"/>
              </a:spcAft>
              <a:defRPr/>
            </a:pPr>
            <a:r>
              <a:rPr lang="en-GB" sz="1800" b="1" smtClean="0">
                <a:solidFill>
                  <a:srgbClr val="FFFFFF"/>
                </a:solidFill>
                <a:ea typeface="+mn-ea"/>
              </a:rPr>
              <a:t>KNOWLEDGE FOR LIFE</a:t>
            </a: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521677" y="4391025"/>
            <a:ext cx="580292" cy="55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7650774" y="339725"/>
            <a:ext cx="1113692" cy="68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4" name="Rectangle 2"/>
          <p:cNvSpPr>
            <a:spLocks noGrp="1" noChangeArrowheads="1"/>
          </p:cNvSpPr>
          <p:nvPr>
            <p:ph type="ctrTitle"/>
          </p:nvPr>
        </p:nvSpPr>
        <p:spPr>
          <a:xfrm>
            <a:off x="1654462" y="4398327"/>
            <a:ext cx="6874284" cy="503238"/>
          </a:xfrm>
        </p:spPr>
        <p:txBody>
          <a:bodyPr/>
          <a:lstStyle>
            <a:lvl1pPr algn="r">
              <a:lnSpc>
                <a:spcPct val="80000"/>
              </a:lnSpc>
              <a:defRPr sz="3600">
                <a:solidFill>
                  <a:schemeClr val="bg1"/>
                </a:solidFill>
              </a:defRPr>
            </a:lvl1pPr>
          </a:lstStyle>
          <a:p>
            <a:r>
              <a:rPr lang="en-US" smtClean="0"/>
              <a:t>Click to edit Master title style</a:t>
            </a:r>
            <a:endParaRPr lang="en-GB" dirty="0"/>
          </a:p>
        </p:txBody>
      </p:sp>
      <p:sp>
        <p:nvSpPr>
          <p:cNvPr id="3075" name="Rectangle 3"/>
          <p:cNvSpPr>
            <a:spLocks noGrp="1" noChangeArrowheads="1"/>
          </p:cNvSpPr>
          <p:nvPr>
            <p:ph type="subTitle" idx="1"/>
          </p:nvPr>
        </p:nvSpPr>
        <p:spPr>
          <a:xfrm>
            <a:off x="1711961" y="4874582"/>
            <a:ext cx="6825900" cy="396155"/>
          </a:xfrm>
        </p:spPr>
        <p:txBody>
          <a:bodyPr/>
          <a:lstStyle>
            <a:lvl1pPr algn="r">
              <a:tabLst>
                <a:tab pos="1885950" algn="l"/>
              </a:tabLst>
              <a:defRPr sz="2400" b="1">
                <a:solidFill>
                  <a:schemeClr val="bg2">
                    <a:lumMod val="40000"/>
                    <a:lumOff val="60000"/>
                  </a:schemeClr>
                </a:solidFill>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xmlns="" val="841775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820738" y="2063754"/>
            <a:ext cx="7927336" cy="458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2460217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pic text">
    <p:spTree>
      <p:nvGrpSpPr>
        <p:cNvPr id="1" name=""/>
        <p:cNvGrpSpPr/>
        <p:nvPr/>
      </p:nvGrpSpPr>
      <p:grpSpPr>
        <a:xfrm>
          <a:off x="0" y="0"/>
          <a:ext cx="0" cy="0"/>
          <a:chOff x="0" y="0"/>
          <a:chExt cx="0" cy="0"/>
        </a:xfrm>
      </p:grpSpPr>
      <p:sp>
        <p:nvSpPr>
          <p:cNvPr id="2" name="Title 1"/>
          <p:cNvSpPr>
            <a:spLocks noGrp="1"/>
          </p:cNvSpPr>
          <p:nvPr>
            <p:ph type="title"/>
          </p:nvPr>
        </p:nvSpPr>
        <p:spPr>
          <a:xfrm>
            <a:off x="820132" y="2750467"/>
            <a:ext cx="7946796" cy="838200"/>
          </a:xfrm>
        </p:spPr>
        <p:txBody>
          <a:bodyPr/>
          <a:lstStyle/>
          <a:p>
            <a:r>
              <a:rPr lang="en-US" smtClean="0"/>
              <a:t>Click to edit Master title style</a:t>
            </a:r>
            <a:endParaRPr lang="en-GB" dirty="0"/>
          </a:p>
        </p:txBody>
      </p:sp>
      <p:sp>
        <p:nvSpPr>
          <p:cNvPr id="4" name="Text Placeholder 3"/>
          <p:cNvSpPr>
            <a:spLocks noGrp="1"/>
          </p:cNvSpPr>
          <p:nvPr>
            <p:ph type="body" sz="quarter" idx="10"/>
          </p:nvPr>
        </p:nvSpPr>
        <p:spPr>
          <a:xfrm>
            <a:off x="820740" y="3695307"/>
            <a:ext cx="7946190" cy="2949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5"/>
          <p:cNvSpPr>
            <a:spLocks noGrp="1" noChangeAspect="1"/>
          </p:cNvSpPr>
          <p:nvPr>
            <p:ph type="pic" sz="quarter" idx="11"/>
          </p:nvPr>
        </p:nvSpPr>
        <p:spPr>
          <a:xfrm>
            <a:off x="849019" y="1206854"/>
            <a:ext cx="1440000" cy="1440000"/>
          </a:xfrm>
          <a:ln w="38100">
            <a:noFill/>
          </a:ln>
        </p:spPr>
        <p:txBody>
          <a:bodyPr/>
          <a:lstStyle/>
          <a:p>
            <a:pPr lvl="0"/>
            <a:r>
              <a:rPr lang="en-US" noProof="0" smtClean="0"/>
              <a:t>Click icon to add picture</a:t>
            </a:r>
            <a:endParaRPr lang="en-GB" noProof="0"/>
          </a:p>
        </p:txBody>
      </p:sp>
      <p:sp>
        <p:nvSpPr>
          <p:cNvPr id="7" name="Picture Placeholder 5"/>
          <p:cNvSpPr>
            <a:spLocks noGrp="1" noChangeAspect="1"/>
          </p:cNvSpPr>
          <p:nvPr>
            <p:ph type="pic" sz="quarter" idx="12"/>
          </p:nvPr>
        </p:nvSpPr>
        <p:spPr>
          <a:xfrm>
            <a:off x="2453148" y="1207777"/>
            <a:ext cx="1440000" cy="1440000"/>
          </a:xfrm>
          <a:ln w="38100">
            <a:noFill/>
          </a:ln>
        </p:spPr>
        <p:txBody>
          <a:bodyPr/>
          <a:lstStyle/>
          <a:p>
            <a:pPr lvl="0"/>
            <a:r>
              <a:rPr lang="en-US" noProof="0" smtClean="0"/>
              <a:t>Click icon to add picture</a:t>
            </a:r>
            <a:endParaRPr lang="en-GB" noProof="0"/>
          </a:p>
        </p:txBody>
      </p:sp>
    </p:spTree>
    <p:extLst>
      <p:ext uri="{BB962C8B-B14F-4D97-AF65-F5344CB8AC3E}">
        <p14:creationId xmlns:p14="http://schemas.microsoft.com/office/powerpoint/2010/main" xmlns="" val="3761408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2208213"/>
            <a:ext cx="9144000" cy="3060700"/>
          </a:xfrm>
          <a:prstGeom prst="rect">
            <a:avLst/>
          </a:prstGeom>
          <a:solidFill>
            <a:srgbClr val="5BBF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mtClean="0">
              <a:solidFill>
                <a:srgbClr val="262626"/>
              </a:solidFill>
              <a:ea typeface="+mn-ea"/>
            </a:endParaRPr>
          </a:p>
        </p:txBody>
      </p:sp>
      <p:sp>
        <p:nvSpPr>
          <p:cNvPr id="8" name="Rectangle 2"/>
          <p:cNvSpPr>
            <a:spLocks noChangeArrowheads="1"/>
          </p:cNvSpPr>
          <p:nvPr/>
        </p:nvSpPr>
        <p:spPr bwMode="auto">
          <a:xfrm>
            <a:off x="0" y="2208213"/>
            <a:ext cx="9144000" cy="30607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mtClean="0">
              <a:solidFill>
                <a:srgbClr val="262626"/>
              </a:solidFill>
              <a:ea typeface="+mn-ea"/>
            </a:endParaRPr>
          </a:p>
        </p:txBody>
      </p:sp>
      <p:sp>
        <p:nvSpPr>
          <p:cNvPr id="2" name="Title 1"/>
          <p:cNvSpPr>
            <a:spLocks noGrp="1"/>
          </p:cNvSpPr>
          <p:nvPr>
            <p:ph type="title"/>
          </p:nvPr>
        </p:nvSpPr>
        <p:spPr>
          <a:xfrm>
            <a:off x="509047" y="1619253"/>
            <a:ext cx="7937369" cy="435793"/>
          </a:xfrm>
        </p:spPr>
        <p:txBody>
          <a:bodyPr/>
          <a:lstStyle/>
          <a:p>
            <a:r>
              <a:rPr lang="en-US" smtClean="0"/>
              <a:t>Click to edit Master title style</a:t>
            </a:r>
            <a:endParaRPr lang="en-GB" dirty="0"/>
          </a:p>
        </p:txBody>
      </p:sp>
      <p:sp>
        <p:nvSpPr>
          <p:cNvPr id="6" name="Picture Placeholder 5"/>
          <p:cNvSpPr>
            <a:spLocks noGrp="1"/>
          </p:cNvSpPr>
          <p:nvPr>
            <p:ph type="pic" sz="quarter" idx="10"/>
          </p:nvPr>
        </p:nvSpPr>
        <p:spPr>
          <a:xfrm>
            <a:off x="509587" y="2206800"/>
            <a:ext cx="3060000" cy="3060000"/>
          </a:xfrm>
        </p:spPr>
        <p:txBody>
          <a:bodyPr/>
          <a:lstStyle/>
          <a:p>
            <a:pPr lvl="0"/>
            <a:r>
              <a:rPr lang="en-US" noProof="0" smtClean="0"/>
              <a:t>Click icon to add picture</a:t>
            </a:r>
            <a:endParaRPr lang="en-GB" noProof="0"/>
          </a:p>
        </p:txBody>
      </p:sp>
      <p:sp>
        <p:nvSpPr>
          <p:cNvPr id="7" name="Text Placeholder 8"/>
          <p:cNvSpPr>
            <a:spLocks noGrp="1"/>
          </p:cNvSpPr>
          <p:nvPr>
            <p:ph type="body" sz="quarter" idx="11"/>
          </p:nvPr>
        </p:nvSpPr>
        <p:spPr>
          <a:xfrm>
            <a:off x="3714752" y="2338388"/>
            <a:ext cx="5024438" cy="2836862"/>
          </a:xfrm>
        </p:spPr>
        <p:txBody>
          <a:bodyPr/>
          <a:lstStyle>
            <a:lvl1pPr>
              <a:defRPr sz="2400">
                <a:solidFill>
                  <a:schemeClr val="bg1"/>
                </a:solidFill>
              </a:defRPr>
            </a:lvl1pPr>
            <a:lvl2pPr>
              <a:buClr>
                <a:schemeClr val="bg1"/>
              </a:buCl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1514354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8" name="Rectangle 7"/>
          <p:cNvSpPr/>
          <p:nvPr userDrawn="1"/>
        </p:nvSpPr>
        <p:spPr>
          <a:xfrm>
            <a:off x="244720" y="0"/>
            <a:ext cx="2880946" cy="6840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Rectangle 9"/>
          <p:cNvSpPr/>
          <p:nvPr/>
        </p:nvSpPr>
        <p:spPr>
          <a:xfrm>
            <a:off x="244720" y="0"/>
            <a:ext cx="288094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4" name="Text Placeholder 3"/>
          <p:cNvSpPr>
            <a:spLocks noGrp="1"/>
          </p:cNvSpPr>
          <p:nvPr>
            <p:ph type="body" sz="half" idx="2"/>
          </p:nvPr>
        </p:nvSpPr>
        <p:spPr>
          <a:xfrm>
            <a:off x="3309259" y="2046514"/>
            <a:ext cx="5493099" cy="4659086"/>
          </a:xfrm>
          <a:noFill/>
          <a:ln>
            <a:noFill/>
          </a:ln>
        </p:spPr>
        <p:txBody>
          <a:bodyPr/>
          <a:lstStyle>
            <a:lvl1pPr>
              <a:defRPr lang="en-US" sz="2400" dirty="0" smtClean="0"/>
            </a:lvl1pPr>
            <a:lvl2pPr>
              <a:defRPr lang="en-US" sz="2400" dirty="0" smtClean="0"/>
            </a:lvl2pPr>
            <a:lvl3pPr>
              <a:defRPr lang="en-US" sz="2400" dirty="0" smtClean="0"/>
            </a:lvl3pPr>
            <a:lvl4pPr>
              <a:defRPr lang="en-US" sz="2400" dirty="0" smtClean="0"/>
            </a:lvl4pPr>
            <a:lvl5pPr>
              <a:defRPr lang="en-GB" sz="2400" dirty="0" smtClean="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2" name="Title 1"/>
          <p:cNvSpPr>
            <a:spLocks noGrp="1"/>
          </p:cNvSpPr>
          <p:nvPr>
            <p:ph type="title"/>
          </p:nvPr>
        </p:nvSpPr>
        <p:spPr>
          <a:xfrm>
            <a:off x="320513" y="603315"/>
            <a:ext cx="2771481" cy="1246564"/>
          </a:xfrm>
        </p:spPr>
        <p:txBody>
          <a:bodyPr anchor="b"/>
          <a:lstStyle>
            <a:lvl1pPr algn="l">
              <a:defRPr sz="3200" b="1">
                <a:solidFill>
                  <a:schemeClr val="bg1"/>
                </a:solidFill>
              </a:defRPr>
            </a:lvl1pPr>
          </a:lstStyle>
          <a:p>
            <a:r>
              <a:rPr lang="en-US" dirty="0" smtClean="0"/>
              <a:t>Click to edit Master title style</a:t>
            </a:r>
            <a:endParaRPr lang="en-GB" dirty="0"/>
          </a:p>
        </p:txBody>
      </p:sp>
      <p:sp>
        <p:nvSpPr>
          <p:cNvPr id="7" name="Picture Placeholder 6"/>
          <p:cNvSpPr>
            <a:spLocks noGrp="1"/>
          </p:cNvSpPr>
          <p:nvPr>
            <p:ph type="pic" sz="quarter" idx="10"/>
          </p:nvPr>
        </p:nvSpPr>
        <p:spPr>
          <a:xfrm>
            <a:off x="245866" y="2036175"/>
            <a:ext cx="2880000" cy="2880000"/>
          </a:xfrm>
        </p:spPr>
        <p:txBody>
          <a:bodyPr/>
          <a:lstStyle/>
          <a:p>
            <a:pPr lvl="0"/>
            <a:r>
              <a:rPr lang="en-US" noProof="0" smtClean="0"/>
              <a:t>Click icon to add picture</a:t>
            </a:r>
            <a:endParaRPr lang="en-GB" noProof="0" dirty="0"/>
          </a:p>
        </p:txBody>
      </p:sp>
      <p:sp>
        <p:nvSpPr>
          <p:cNvPr id="9" name="Text Placeholder 8"/>
          <p:cNvSpPr>
            <a:spLocks noGrp="1"/>
          </p:cNvSpPr>
          <p:nvPr>
            <p:ph type="body" sz="quarter" idx="11"/>
          </p:nvPr>
        </p:nvSpPr>
        <p:spPr>
          <a:xfrm>
            <a:off x="360835" y="5085670"/>
            <a:ext cx="2600079" cy="1605416"/>
          </a:xfrm>
        </p:spPr>
        <p:txBody>
          <a:bodyPr/>
          <a:lstStyle>
            <a:lvl1pPr>
              <a:defRPr sz="1400">
                <a:solidFill>
                  <a:schemeClr val="bg1"/>
                </a:solidFill>
              </a:defRPr>
            </a:lvl1pPr>
            <a:lvl2pPr>
              <a:defRPr sz="2000"/>
            </a:lvl2pPr>
            <a:lvl3pPr>
              <a:defRPr sz="2000"/>
            </a:lvl3pPr>
            <a:lvl4pPr>
              <a:defRPr sz="2000"/>
            </a:lvl4pPr>
            <a:lvl5pPr>
              <a:defRPr sz="2000"/>
            </a:lvl5pPr>
          </a:lstStyle>
          <a:p>
            <a:pPr lvl="0"/>
            <a:r>
              <a:rPr lang="en-US" smtClean="0"/>
              <a:t>Click to edit Master text styles</a:t>
            </a:r>
          </a:p>
        </p:txBody>
      </p:sp>
      <p:sp>
        <p:nvSpPr>
          <p:cNvPr id="11" name="Text Placeholder 10"/>
          <p:cNvSpPr>
            <a:spLocks noGrp="1"/>
          </p:cNvSpPr>
          <p:nvPr>
            <p:ph type="body" sz="quarter" idx="12"/>
          </p:nvPr>
        </p:nvSpPr>
        <p:spPr>
          <a:xfrm>
            <a:off x="3298826" y="1168502"/>
            <a:ext cx="5477530" cy="669925"/>
          </a:xfrm>
        </p:spPr>
        <p:txBody>
          <a:bodyPr anchor="b"/>
          <a:lstStyle>
            <a:lvl1pPr>
              <a:defRPr sz="3200" b="1">
                <a:solidFill>
                  <a:schemeClr val="bg2"/>
                </a:solidFill>
              </a:defRPr>
            </a:lvl1pPr>
          </a:lstStyle>
          <a:p>
            <a:pPr lvl="0"/>
            <a:r>
              <a:rPr lang="en-US" dirty="0" smtClean="0"/>
              <a:t>Click to edit Master text styles</a:t>
            </a:r>
          </a:p>
        </p:txBody>
      </p:sp>
    </p:spTree>
    <p:extLst>
      <p:ext uri="{BB962C8B-B14F-4D97-AF65-F5344CB8AC3E}">
        <p14:creationId xmlns:p14="http://schemas.microsoft.com/office/powerpoint/2010/main" xmlns="" val="1352291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bjec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820132" y="2064470"/>
            <a:ext cx="7937369" cy="3799003"/>
          </a:xfrm>
        </p:spPr>
        <p:txBody>
          <a:bodyPr/>
          <a:lstStyle/>
          <a:p>
            <a:pPr lvl="0"/>
            <a:r>
              <a:rPr lang="en-US" smtClean="0"/>
              <a:t>Click to edit Master text styles</a:t>
            </a:r>
          </a:p>
        </p:txBody>
      </p:sp>
      <p:sp>
        <p:nvSpPr>
          <p:cNvPr id="5" name="Text Placeholder 4"/>
          <p:cNvSpPr>
            <a:spLocks noGrp="1"/>
          </p:cNvSpPr>
          <p:nvPr>
            <p:ph type="body" sz="quarter" idx="10"/>
          </p:nvPr>
        </p:nvSpPr>
        <p:spPr>
          <a:xfrm>
            <a:off x="811214" y="5910263"/>
            <a:ext cx="7946288" cy="660400"/>
          </a:xfrm>
        </p:spPr>
        <p:txBody>
          <a:bodyPr/>
          <a:lstStyle/>
          <a:p>
            <a:pPr lvl="0"/>
            <a:r>
              <a:rPr lang="en-US" smtClean="0"/>
              <a:t>Click to edit Master text styles</a:t>
            </a:r>
          </a:p>
        </p:txBody>
      </p:sp>
    </p:spTree>
    <p:extLst>
      <p:ext uri="{BB962C8B-B14F-4D97-AF65-F5344CB8AC3E}">
        <p14:creationId xmlns:p14="http://schemas.microsoft.com/office/powerpoint/2010/main" xmlns="" val="3257319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wordle">
    <p:spTree>
      <p:nvGrpSpPr>
        <p:cNvPr id="1" name=""/>
        <p:cNvGrpSpPr/>
        <p:nvPr/>
      </p:nvGrpSpPr>
      <p:grpSpPr>
        <a:xfrm>
          <a:off x="0" y="0"/>
          <a:ext cx="0" cy="0"/>
          <a:chOff x="0" y="0"/>
          <a:chExt cx="0" cy="0"/>
        </a:xfrm>
      </p:grpSpPr>
      <p:sp>
        <p:nvSpPr>
          <p:cNvPr id="2" name="Title 1"/>
          <p:cNvSpPr>
            <a:spLocks noGrp="1"/>
          </p:cNvSpPr>
          <p:nvPr>
            <p:ph type="title"/>
          </p:nvPr>
        </p:nvSpPr>
        <p:spPr>
          <a:xfrm>
            <a:off x="801279" y="5139965"/>
            <a:ext cx="7975077"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801279" y="1008667"/>
            <a:ext cx="4826525" cy="34596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810705" y="5778634"/>
            <a:ext cx="7965650"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Picture Placeholder 5"/>
          <p:cNvSpPr>
            <a:spLocks noGrp="1"/>
          </p:cNvSpPr>
          <p:nvPr>
            <p:ph type="pic" sz="quarter" idx="10"/>
          </p:nvPr>
        </p:nvSpPr>
        <p:spPr>
          <a:xfrm>
            <a:off x="6202707" y="2469817"/>
            <a:ext cx="2520000" cy="2520000"/>
          </a:xfrm>
        </p:spPr>
        <p:txBody>
          <a:bodyPr/>
          <a:lstStyle/>
          <a:p>
            <a:pPr lvl="0"/>
            <a:r>
              <a:rPr lang="en-US" noProof="0" smtClean="0"/>
              <a:t>Click icon to add picture</a:t>
            </a:r>
            <a:endParaRPr lang="en-GB" noProof="0"/>
          </a:p>
        </p:txBody>
      </p:sp>
    </p:spTree>
    <p:extLst>
      <p:ext uri="{BB962C8B-B14F-4D97-AF65-F5344CB8AC3E}">
        <p14:creationId xmlns:p14="http://schemas.microsoft.com/office/powerpoint/2010/main" xmlns="" val="428477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corative 1pic">
    <p:spTree>
      <p:nvGrpSpPr>
        <p:cNvPr id="1" name=""/>
        <p:cNvGrpSpPr/>
        <p:nvPr/>
      </p:nvGrpSpPr>
      <p:grpSpPr>
        <a:xfrm>
          <a:off x="0" y="0"/>
          <a:ext cx="0" cy="0"/>
          <a:chOff x="0" y="0"/>
          <a:chExt cx="0" cy="0"/>
        </a:xfrm>
      </p:grpSpPr>
      <p:sp>
        <p:nvSpPr>
          <p:cNvPr id="2" name="Title 1"/>
          <p:cNvSpPr>
            <a:spLocks noGrp="1"/>
          </p:cNvSpPr>
          <p:nvPr>
            <p:ph type="title"/>
          </p:nvPr>
        </p:nvSpPr>
        <p:spPr>
          <a:xfrm>
            <a:off x="2337954" y="1191830"/>
            <a:ext cx="6452755" cy="1426679"/>
          </a:xfrm>
        </p:spPr>
        <p:txBody>
          <a:bodyPr/>
          <a:lstStyle>
            <a:lvl1pPr>
              <a:defRPr/>
            </a:lvl1pPr>
          </a:lstStyle>
          <a:p>
            <a:r>
              <a:rPr lang="en-US" smtClean="0"/>
              <a:t>Click to edit Master title style</a:t>
            </a:r>
            <a:endParaRPr lang="en-GB" dirty="0"/>
          </a:p>
        </p:txBody>
      </p:sp>
      <p:sp>
        <p:nvSpPr>
          <p:cNvPr id="4" name="Text Placeholder 3"/>
          <p:cNvSpPr>
            <a:spLocks noGrp="1"/>
          </p:cNvSpPr>
          <p:nvPr>
            <p:ph type="body" sz="quarter" idx="10"/>
          </p:nvPr>
        </p:nvSpPr>
        <p:spPr>
          <a:xfrm>
            <a:off x="799955" y="2701638"/>
            <a:ext cx="7990753" cy="3943639"/>
          </a:xfrm>
        </p:spPr>
        <p:txBody>
          <a:bodyPr/>
          <a:lstStyle>
            <a:lvl2pPr>
              <a:spcBef>
                <a:spcPts val="300"/>
              </a:spcBef>
              <a:defRPr/>
            </a:lvl2pPr>
            <a:lvl3pPr>
              <a:spcBef>
                <a:spcPts val="300"/>
              </a:spcBef>
              <a:defRPr/>
            </a:lvl3pPr>
            <a:lvl4pPr>
              <a:spcBef>
                <a:spcPts val="300"/>
              </a:spcBef>
              <a:defRPr/>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5"/>
          <p:cNvSpPr>
            <a:spLocks noGrp="1" noChangeAspect="1"/>
          </p:cNvSpPr>
          <p:nvPr>
            <p:ph type="pic" sz="quarter" idx="11"/>
          </p:nvPr>
        </p:nvSpPr>
        <p:spPr>
          <a:xfrm>
            <a:off x="792000" y="1188000"/>
            <a:ext cx="1440000" cy="1440000"/>
          </a:xfrm>
          <a:ln w="25400">
            <a:noFill/>
          </a:ln>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xmlns="" val="2073996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lumn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5008383" y="2070755"/>
            <a:ext cx="3749118" cy="4094376"/>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p:txBody>
      </p:sp>
      <p:sp>
        <p:nvSpPr>
          <p:cNvPr id="6" name="Text Placeholder 5"/>
          <p:cNvSpPr>
            <a:spLocks noGrp="1"/>
          </p:cNvSpPr>
          <p:nvPr>
            <p:ph type="body" sz="quarter" idx="10"/>
          </p:nvPr>
        </p:nvSpPr>
        <p:spPr>
          <a:xfrm>
            <a:off x="830263" y="2073275"/>
            <a:ext cx="4033968"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1"/>
          </p:nvPr>
        </p:nvSpPr>
        <p:spPr>
          <a:xfrm>
            <a:off x="5006224" y="6211888"/>
            <a:ext cx="3751263" cy="292100"/>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xmlns="" val="687660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6" name="Text Placeholder 5"/>
          <p:cNvSpPr>
            <a:spLocks noGrp="1"/>
          </p:cNvSpPr>
          <p:nvPr>
            <p:ph type="body" sz="quarter" idx="10"/>
          </p:nvPr>
        </p:nvSpPr>
        <p:spPr>
          <a:xfrm>
            <a:off x="830262" y="2073275"/>
            <a:ext cx="3873713"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5"/>
          <p:cNvSpPr>
            <a:spLocks noGrp="1"/>
          </p:cNvSpPr>
          <p:nvPr>
            <p:ph type="body" sz="quarter" idx="11"/>
          </p:nvPr>
        </p:nvSpPr>
        <p:spPr>
          <a:xfrm>
            <a:off x="4845379" y="2074846"/>
            <a:ext cx="3923121"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2650406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pact image">
    <p:spTree>
      <p:nvGrpSpPr>
        <p:cNvPr id="1" name=""/>
        <p:cNvGrpSpPr/>
        <p:nvPr/>
      </p:nvGrpSpPr>
      <p:grpSpPr>
        <a:xfrm>
          <a:off x="0" y="0"/>
          <a:ext cx="0" cy="0"/>
          <a:chOff x="0" y="0"/>
          <a:chExt cx="0" cy="0"/>
        </a:xfrm>
      </p:grpSpPr>
      <p:sp>
        <p:nvSpPr>
          <p:cNvPr id="2" name="Title 1"/>
          <p:cNvSpPr>
            <a:spLocks noGrp="1"/>
          </p:cNvSpPr>
          <p:nvPr>
            <p:ph type="title"/>
          </p:nvPr>
        </p:nvSpPr>
        <p:spPr>
          <a:xfrm>
            <a:off x="801278" y="5139965"/>
            <a:ext cx="7598004"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801279" y="1008670"/>
            <a:ext cx="7579151" cy="40535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810705" y="5778634"/>
            <a:ext cx="7635711"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941524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ign-off">
    <p:spTree>
      <p:nvGrpSpPr>
        <p:cNvPr id="1" name=""/>
        <p:cNvGrpSpPr/>
        <p:nvPr/>
      </p:nvGrpSpPr>
      <p:grpSpPr>
        <a:xfrm>
          <a:off x="0" y="0"/>
          <a:ext cx="0" cy="0"/>
          <a:chOff x="0" y="0"/>
          <a:chExt cx="0" cy="0"/>
        </a:xfrm>
      </p:grpSpPr>
      <p:grpSp>
        <p:nvGrpSpPr>
          <p:cNvPr id="3" name="Group 4"/>
          <p:cNvGrpSpPr>
            <a:grpSpLocks/>
          </p:cNvGrpSpPr>
          <p:nvPr userDrawn="1"/>
        </p:nvGrpSpPr>
        <p:grpSpPr bwMode="auto">
          <a:xfrm>
            <a:off x="359020" y="5218113"/>
            <a:ext cx="8425962" cy="1293812"/>
            <a:chOff x="358775" y="5218113"/>
            <a:chExt cx="8426450" cy="1293812"/>
          </a:xfrm>
        </p:grpSpPr>
        <p:sp>
          <p:nvSpPr>
            <p:cNvPr id="5" name="Rectangle 4"/>
            <p:cNvSpPr/>
            <p:nvPr userDrawn="1"/>
          </p:nvSpPr>
          <p:spPr>
            <a:xfrm>
              <a:off x="358775" y="5218113"/>
              <a:ext cx="8426450" cy="1293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 name="TextBox 7"/>
            <p:cNvSpPr txBox="1">
              <a:spLocks noChangeArrowheads="1"/>
            </p:cNvSpPr>
            <p:nvPr userDrawn="1"/>
          </p:nvSpPr>
          <p:spPr bwMode="auto">
            <a:xfrm>
              <a:off x="5450129" y="5599113"/>
              <a:ext cx="2826579" cy="607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rgbClr val="646260"/>
                  </a:solidFill>
                  <a:latin typeface="Arial" charset="0"/>
                </a:defRPr>
              </a:lvl1pPr>
              <a:lvl2pPr marL="742950" indent="-285750" eaLnBrk="0" hangingPunct="0">
                <a:defRPr sz="1000">
                  <a:solidFill>
                    <a:srgbClr val="646260"/>
                  </a:solidFill>
                  <a:latin typeface="Arial" charset="0"/>
                </a:defRPr>
              </a:lvl2pPr>
              <a:lvl3pPr marL="1143000" indent="-228600" eaLnBrk="0" hangingPunct="0">
                <a:defRPr sz="1000">
                  <a:solidFill>
                    <a:srgbClr val="646260"/>
                  </a:solidFill>
                  <a:latin typeface="Arial" charset="0"/>
                </a:defRPr>
              </a:lvl3pPr>
              <a:lvl4pPr marL="1600200" indent="-228600" eaLnBrk="0" hangingPunct="0">
                <a:defRPr sz="1000">
                  <a:solidFill>
                    <a:srgbClr val="646260"/>
                  </a:solidFill>
                  <a:latin typeface="Arial" charset="0"/>
                </a:defRPr>
              </a:lvl4pPr>
              <a:lvl5pPr marL="2057400" indent="-228600" eaLnBrk="0" hangingPunct="0">
                <a:defRPr sz="1000">
                  <a:solidFill>
                    <a:srgbClr val="646260"/>
                  </a:solidFill>
                  <a:latin typeface="Arial" charset="0"/>
                </a:defRPr>
              </a:lvl5pPr>
              <a:lvl6pPr marL="2514600" indent="-228600" algn="ctr" eaLnBrk="0" fontAlgn="base" hangingPunct="0">
                <a:spcBef>
                  <a:spcPct val="0"/>
                </a:spcBef>
                <a:spcAft>
                  <a:spcPct val="0"/>
                </a:spcAft>
                <a:defRPr sz="1000">
                  <a:solidFill>
                    <a:srgbClr val="646260"/>
                  </a:solidFill>
                  <a:latin typeface="Arial" charset="0"/>
                </a:defRPr>
              </a:lvl6pPr>
              <a:lvl7pPr marL="2971800" indent="-228600" algn="ctr" eaLnBrk="0" fontAlgn="base" hangingPunct="0">
                <a:spcBef>
                  <a:spcPct val="0"/>
                </a:spcBef>
                <a:spcAft>
                  <a:spcPct val="0"/>
                </a:spcAft>
                <a:defRPr sz="1000">
                  <a:solidFill>
                    <a:srgbClr val="646260"/>
                  </a:solidFill>
                  <a:latin typeface="Arial" charset="0"/>
                </a:defRPr>
              </a:lvl7pPr>
              <a:lvl8pPr marL="3429000" indent="-228600" algn="ctr" eaLnBrk="0" fontAlgn="base" hangingPunct="0">
                <a:spcBef>
                  <a:spcPct val="0"/>
                </a:spcBef>
                <a:spcAft>
                  <a:spcPct val="0"/>
                </a:spcAft>
                <a:defRPr sz="1000">
                  <a:solidFill>
                    <a:srgbClr val="646260"/>
                  </a:solidFill>
                  <a:latin typeface="Arial" charset="0"/>
                </a:defRPr>
              </a:lvl8pPr>
              <a:lvl9pPr marL="3886200" indent="-228600" algn="ctr" eaLnBrk="0" fontAlgn="base" hangingPunct="0">
                <a:spcBef>
                  <a:spcPct val="0"/>
                </a:spcBef>
                <a:spcAft>
                  <a:spcPct val="0"/>
                </a:spcAft>
                <a:defRPr sz="1000">
                  <a:solidFill>
                    <a:srgbClr val="646260"/>
                  </a:solidFill>
                  <a:latin typeface="Arial" charset="0"/>
                </a:defRPr>
              </a:lvl9pPr>
            </a:lstStyle>
            <a:p>
              <a:pPr algn="r" eaLnBrk="1" hangingPunct="1">
                <a:spcAft>
                  <a:spcPts val="300"/>
                </a:spcAft>
                <a:defRPr/>
              </a:pPr>
              <a:r>
                <a:rPr lang="en-GB" sz="1300" b="1" smtClean="0">
                  <a:solidFill>
                    <a:srgbClr val="FFFFFF"/>
                  </a:solidFill>
                  <a:ea typeface="+mn-ea"/>
                </a:rPr>
                <a:t>www.cabi.org</a:t>
              </a:r>
            </a:p>
            <a:p>
              <a:pPr algn="r" eaLnBrk="1" hangingPunct="1">
                <a:spcAft>
                  <a:spcPts val="300"/>
                </a:spcAft>
                <a:defRPr/>
              </a:pPr>
              <a:r>
                <a:rPr lang="en-GB" sz="1800" b="1" smtClean="0">
                  <a:solidFill>
                    <a:srgbClr val="FFFFFF"/>
                  </a:solidFill>
                  <a:ea typeface="+mn-ea"/>
                </a:rPr>
                <a:t>KNOWLEDGE FOR LIFE</a:t>
              </a:r>
            </a:p>
          </p:txBody>
        </p:sp>
      </p:grpSp>
      <p:sp>
        <p:nvSpPr>
          <p:cNvPr id="4" name="Text Placeholder 3"/>
          <p:cNvSpPr>
            <a:spLocks noGrp="1"/>
          </p:cNvSpPr>
          <p:nvPr>
            <p:ph type="body" sz="quarter" idx="10"/>
          </p:nvPr>
        </p:nvSpPr>
        <p:spPr>
          <a:xfrm>
            <a:off x="942975" y="1989138"/>
            <a:ext cx="7219950" cy="2159000"/>
          </a:xfrm>
        </p:spPr>
        <p:txBody>
          <a:bodyPr/>
          <a:lstStyle/>
          <a:p>
            <a:pPr lvl="0"/>
            <a:r>
              <a:rPr lang="en-US" smtClean="0"/>
              <a:t>Click to edit Master text styles</a:t>
            </a:r>
          </a:p>
        </p:txBody>
      </p:sp>
    </p:spTree>
    <p:extLst>
      <p:ext uri="{BB962C8B-B14F-4D97-AF65-F5344CB8AC3E}">
        <p14:creationId xmlns:p14="http://schemas.microsoft.com/office/powerpoint/2010/main" xmlns="" val="350621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493314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143000" y="2438400"/>
            <a:ext cx="3549162"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32839" y="2438400"/>
            <a:ext cx="3549162"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44067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bjec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799349" y="2064470"/>
            <a:ext cx="7991360" cy="3799003"/>
          </a:xfrm>
        </p:spPr>
        <p:txBody>
          <a:bodyPr/>
          <a:lstStyle/>
          <a:p>
            <a:pPr lvl="0"/>
            <a:r>
              <a:rPr lang="en-US" smtClean="0"/>
              <a:t>Click to edit Master text styles</a:t>
            </a:r>
          </a:p>
        </p:txBody>
      </p:sp>
      <p:sp>
        <p:nvSpPr>
          <p:cNvPr id="5" name="Text Placeholder 4"/>
          <p:cNvSpPr>
            <a:spLocks noGrp="1"/>
          </p:cNvSpPr>
          <p:nvPr>
            <p:ph type="body" sz="quarter" idx="10"/>
          </p:nvPr>
        </p:nvSpPr>
        <p:spPr>
          <a:xfrm>
            <a:off x="800822" y="5910263"/>
            <a:ext cx="7979496" cy="660400"/>
          </a:xfrm>
        </p:spPr>
        <p:txBody>
          <a:bodyPr/>
          <a:lstStyle/>
          <a:p>
            <a:pPr lvl="0"/>
            <a:r>
              <a:rPr lang="en-US" smtClean="0"/>
              <a:t>Click to edit Master text styles</a:t>
            </a:r>
          </a:p>
        </p:txBody>
      </p:sp>
    </p:spTree>
    <p:extLst>
      <p:ext uri="{BB962C8B-B14F-4D97-AF65-F5344CB8AC3E}">
        <p14:creationId xmlns:p14="http://schemas.microsoft.com/office/powerpoint/2010/main" xmlns="" val="204317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ordle">
    <p:spTree>
      <p:nvGrpSpPr>
        <p:cNvPr id="1" name=""/>
        <p:cNvGrpSpPr/>
        <p:nvPr/>
      </p:nvGrpSpPr>
      <p:grpSpPr>
        <a:xfrm>
          <a:off x="0" y="0"/>
          <a:ext cx="0" cy="0"/>
          <a:chOff x="0" y="0"/>
          <a:chExt cx="0" cy="0"/>
        </a:xfrm>
      </p:grpSpPr>
      <p:sp>
        <p:nvSpPr>
          <p:cNvPr id="2" name="Title 1"/>
          <p:cNvSpPr>
            <a:spLocks noGrp="1"/>
          </p:cNvSpPr>
          <p:nvPr>
            <p:ph type="title"/>
          </p:nvPr>
        </p:nvSpPr>
        <p:spPr>
          <a:xfrm>
            <a:off x="792001" y="5139965"/>
            <a:ext cx="7975077"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3574474" y="1257302"/>
            <a:ext cx="5191384" cy="37097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792000" y="5778632"/>
            <a:ext cx="7965650"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Picture Placeholder 5"/>
          <p:cNvSpPr>
            <a:spLocks noGrp="1"/>
          </p:cNvSpPr>
          <p:nvPr>
            <p:ph type="pic" sz="quarter" idx="10"/>
          </p:nvPr>
        </p:nvSpPr>
        <p:spPr>
          <a:xfrm>
            <a:off x="792000" y="720000"/>
            <a:ext cx="2520000" cy="2520000"/>
          </a:xfrm>
          <a:ln w="25400">
            <a:noFill/>
          </a:ln>
        </p:spPr>
        <p:txBody>
          <a:bodyPr/>
          <a:lstStyle/>
          <a:p>
            <a:pPr lvl="0"/>
            <a:r>
              <a:rPr lang="en-US" noProof="0" smtClean="0"/>
              <a:t>Click icon to add picture</a:t>
            </a:r>
            <a:endParaRPr lang="en-GB" noProof="0" dirty="0"/>
          </a:p>
        </p:txBody>
      </p:sp>
    </p:spTree>
    <p:extLst>
      <p:ext uri="{BB962C8B-B14F-4D97-AF65-F5344CB8AC3E}">
        <p14:creationId xmlns:p14="http://schemas.microsoft.com/office/powerpoint/2010/main" xmlns="" val="48357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lumn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4" name="Content Placeholder 3"/>
          <p:cNvSpPr>
            <a:spLocks noGrp="1"/>
          </p:cNvSpPr>
          <p:nvPr>
            <p:ph sz="half" idx="2"/>
          </p:nvPr>
        </p:nvSpPr>
        <p:spPr>
          <a:xfrm>
            <a:off x="4997992" y="2078182"/>
            <a:ext cx="3782326" cy="407655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p:txBody>
      </p:sp>
      <p:sp>
        <p:nvSpPr>
          <p:cNvPr id="6" name="Text Placeholder 5"/>
          <p:cNvSpPr>
            <a:spLocks noGrp="1"/>
          </p:cNvSpPr>
          <p:nvPr>
            <p:ph type="body" sz="quarter" idx="10"/>
          </p:nvPr>
        </p:nvSpPr>
        <p:spPr>
          <a:xfrm>
            <a:off x="802391" y="2078181"/>
            <a:ext cx="4136592" cy="4395499"/>
          </a:xfrm>
        </p:spPr>
        <p:txBody>
          <a:bodyPr/>
          <a:lstStyle>
            <a:lvl1pPr>
              <a:defRPr sz="2000"/>
            </a:lvl1pPr>
            <a:lvl2pPr algn="l" rtl="0" fontAlgn="base">
              <a:spcBef>
                <a:spcPts val="300"/>
              </a:spcBef>
              <a:spcAft>
                <a:spcPct val="0"/>
              </a:spcAft>
              <a:buClr>
                <a:schemeClr val="accent1"/>
              </a:buClr>
              <a:buSzPct val="90000"/>
              <a:buBlip>
                <a:blip r:embed="rId2"/>
              </a:buBlip>
              <a:defRPr lang="en-US" sz="2000" dirty="0" smtClean="0">
                <a:solidFill>
                  <a:srgbClr val="7F7F7F"/>
                </a:solidFill>
                <a:latin typeface="+mn-lt"/>
              </a:defRPr>
            </a:lvl2pPr>
            <a:lvl3pPr algn="l" rtl="0" fontAlgn="base">
              <a:spcBef>
                <a:spcPts val="300"/>
              </a:spcBef>
              <a:spcAft>
                <a:spcPct val="0"/>
              </a:spcAft>
              <a:buClr>
                <a:schemeClr val="accent1"/>
              </a:buClr>
              <a:buSzPct val="90000"/>
              <a:buBlip>
                <a:blip r:embed="rId2"/>
              </a:buBlip>
              <a:defRPr lang="en-US" sz="2000" dirty="0" smtClean="0">
                <a:solidFill>
                  <a:srgbClr val="7F7F7F"/>
                </a:solidFill>
                <a:latin typeface="+mn-lt"/>
              </a:defRPr>
            </a:lvl3pPr>
            <a:lvl4pPr algn="l" rtl="0" fontAlgn="base">
              <a:spcBef>
                <a:spcPts val="300"/>
              </a:spcBef>
              <a:spcAft>
                <a:spcPct val="0"/>
              </a:spcAft>
              <a:buClr>
                <a:schemeClr val="accent1"/>
              </a:buClr>
              <a:buSzPct val="90000"/>
              <a:buBlip>
                <a:blip r:embed="rId2"/>
              </a:buBlip>
              <a:defRPr lang="en-US" sz="2000" dirty="0" smtClean="0">
                <a:solidFill>
                  <a:srgbClr val="7F7F7F"/>
                </a:solidFill>
                <a:latin typeface="+mn-lt"/>
              </a:defRPr>
            </a:lvl4pPr>
            <a:lvl5pPr algn="l" rtl="0" fontAlgn="base">
              <a:spcBef>
                <a:spcPts val="300"/>
              </a:spcBef>
              <a:spcAft>
                <a:spcPct val="0"/>
              </a:spcAft>
              <a:buClr>
                <a:schemeClr val="accent1"/>
              </a:buClr>
              <a:buSzPct val="90000"/>
              <a:buBlip>
                <a:blip r:embed="rId2"/>
              </a:buBlip>
              <a:defRPr lang="en-GB" sz="2000" dirty="0">
                <a:solidFill>
                  <a:srgbClr val="7F7F7F"/>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7"/>
          <p:cNvSpPr>
            <a:spLocks noGrp="1"/>
          </p:cNvSpPr>
          <p:nvPr>
            <p:ph type="body" sz="quarter" idx="11"/>
          </p:nvPr>
        </p:nvSpPr>
        <p:spPr>
          <a:xfrm>
            <a:off x="4995832" y="6191106"/>
            <a:ext cx="3784487" cy="292100"/>
          </a:xfrm>
        </p:spPr>
        <p:txBody>
          <a:bodyPr/>
          <a:lstStyle>
            <a:lvl1pPr>
              <a:defRPr sz="1600"/>
            </a:lvl1pPr>
          </a:lstStyle>
          <a:p>
            <a:pPr lvl="0"/>
            <a:r>
              <a:rPr lang="en-US" smtClean="0"/>
              <a:t>Click to edit Master text styles</a:t>
            </a:r>
          </a:p>
        </p:txBody>
      </p:sp>
    </p:spTree>
    <p:extLst>
      <p:ext uri="{BB962C8B-B14F-4D97-AF65-F5344CB8AC3E}">
        <p14:creationId xmlns:p14="http://schemas.microsoft.com/office/powerpoint/2010/main" xmlns="" val="237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6" name="Text Placeholder 5"/>
          <p:cNvSpPr>
            <a:spLocks noGrp="1"/>
          </p:cNvSpPr>
          <p:nvPr>
            <p:ph type="body" sz="quarter" idx="10"/>
          </p:nvPr>
        </p:nvSpPr>
        <p:spPr>
          <a:xfrm>
            <a:off x="799089" y="2073275"/>
            <a:ext cx="3918384"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5"/>
          <p:cNvSpPr>
            <a:spLocks noGrp="1"/>
          </p:cNvSpPr>
          <p:nvPr>
            <p:ph type="body" sz="quarter" idx="11"/>
          </p:nvPr>
        </p:nvSpPr>
        <p:spPr>
          <a:xfrm>
            <a:off x="4793423" y="2074846"/>
            <a:ext cx="3997287" cy="4421188"/>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xmlns="" val="185067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pact image">
    <p:spTree>
      <p:nvGrpSpPr>
        <p:cNvPr id="1" name=""/>
        <p:cNvGrpSpPr/>
        <p:nvPr/>
      </p:nvGrpSpPr>
      <p:grpSpPr>
        <a:xfrm>
          <a:off x="0" y="0"/>
          <a:ext cx="0" cy="0"/>
          <a:chOff x="0" y="0"/>
          <a:chExt cx="0" cy="0"/>
        </a:xfrm>
      </p:grpSpPr>
      <p:sp>
        <p:nvSpPr>
          <p:cNvPr id="2" name="Title 1"/>
          <p:cNvSpPr>
            <a:spLocks noGrp="1"/>
          </p:cNvSpPr>
          <p:nvPr>
            <p:ph type="title"/>
          </p:nvPr>
        </p:nvSpPr>
        <p:spPr>
          <a:xfrm>
            <a:off x="801278" y="5139965"/>
            <a:ext cx="7979040" cy="566738"/>
          </a:xfrm>
        </p:spPr>
        <p:txBody>
          <a:bodyPr anchor="b"/>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801278" y="1257300"/>
            <a:ext cx="7979041" cy="3804894"/>
          </a:xfrm>
          <a:ln w="25400">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810706" y="5778632"/>
            <a:ext cx="7969613" cy="3935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54332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7.w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7.wmf"/><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Plantwise Single Leaf tint.jpg"/>
          <p:cNvPicPr>
            <a:picLocks noChangeAspect="1"/>
          </p:cNvPicPr>
          <p:nvPr/>
        </p:nvPicPr>
        <p:blipFill>
          <a:blip r:embed="rId21" cstate="print">
            <a:extLst>
              <a:ext uri="{28A0092B-C50C-407E-A947-70E740481C1C}">
                <a14:useLocalDpi xmlns:a14="http://schemas.microsoft.com/office/drawing/2010/main" xmlns=""/>
              </a:ext>
            </a:extLst>
          </a:blip>
          <a:srcRect/>
          <a:stretch>
            <a:fillRect/>
          </a:stretch>
        </p:blipFill>
        <p:spPr bwMode="auto">
          <a:xfrm>
            <a:off x="1" y="269876"/>
            <a:ext cx="5070475"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92163" y="1187450"/>
            <a:ext cx="79978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1028" name="Rectangle 3"/>
          <p:cNvSpPr>
            <a:spLocks noGrp="1" noChangeArrowheads="1"/>
          </p:cNvSpPr>
          <p:nvPr>
            <p:ph type="body" idx="1"/>
          </p:nvPr>
        </p:nvSpPr>
        <p:spPr bwMode="auto">
          <a:xfrm>
            <a:off x="792163" y="2105025"/>
            <a:ext cx="7997825"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indent for bullet 1</a:t>
            </a:r>
          </a:p>
          <a:p>
            <a:pPr lvl="2"/>
            <a:r>
              <a:rPr lang="en-US" smtClean="0"/>
              <a:t>indent for bullet 2</a:t>
            </a:r>
          </a:p>
          <a:p>
            <a:pPr lvl="3"/>
            <a:r>
              <a:rPr lang="en-US" smtClean="0"/>
              <a:t>indent for bullet 3</a:t>
            </a:r>
          </a:p>
          <a:p>
            <a:pPr lvl="4"/>
            <a:r>
              <a:rPr lang="en-US" smtClean="0"/>
              <a:t>indent for bullet 4</a:t>
            </a:r>
            <a:endParaRPr lang="en-GB" smtClean="0"/>
          </a:p>
        </p:txBody>
      </p:sp>
      <p:pic>
        <p:nvPicPr>
          <p:cNvPr id="1029" name="Picture 4" descr="CABI_logo"/>
          <p:cNvPicPr>
            <a:picLocks noChangeAspect="1" noChangeArrowheads="1"/>
          </p:cNvPicPr>
          <p:nvPr/>
        </p:nvPicPr>
        <p:blipFill>
          <a:blip r:embed="rId22">
            <a:extLst>
              <a:ext uri="{28A0092B-C50C-407E-A947-70E740481C1C}">
                <a14:useLocalDpi xmlns:a14="http://schemas.microsoft.com/office/drawing/2010/main" xmlns=""/>
              </a:ext>
            </a:extLst>
          </a:blip>
          <a:srcRect/>
          <a:stretch>
            <a:fillRect/>
          </a:stretch>
        </p:blipFill>
        <p:spPr bwMode="auto">
          <a:xfrm>
            <a:off x="6000750" y="357188"/>
            <a:ext cx="281305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53" r:id="rId16"/>
    <p:sldLayoutId id="2147484254" r:id="rId17"/>
    <p:sldLayoutId id="2147484256" r:id="rId18"/>
    <p:sldLayoutId id="2147484257" r:id="rId19"/>
  </p:sldLayoutIdLst>
  <p:timing>
    <p:tnLst>
      <p:par>
        <p:cTn id="1" dur="indefinite" restart="never" nodeType="tmRoot"/>
      </p:par>
    </p:tnLst>
  </p:timing>
  <p:txStyles>
    <p:titleStyle>
      <a:lvl1pPr algn="l" rtl="0" eaLnBrk="1" fontAlgn="base" hangingPunct="1">
        <a:lnSpc>
          <a:spcPts val="3200"/>
        </a:lnSpc>
        <a:spcBef>
          <a:spcPct val="0"/>
        </a:spcBef>
        <a:spcAft>
          <a:spcPct val="0"/>
        </a:spcAft>
        <a:defRPr sz="3200" b="1">
          <a:solidFill>
            <a:schemeClr val="accent1"/>
          </a:solidFill>
          <a:latin typeface="+mj-lt"/>
          <a:ea typeface="+mj-ea"/>
          <a:cs typeface="+mj-cs"/>
        </a:defRPr>
      </a:lvl1pPr>
      <a:lvl2pPr algn="l" rtl="0" eaLnBrk="1" fontAlgn="base" hangingPunct="1">
        <a:lnSpc>
          <a:spcPts val="3200"/>
        </a:lnSpc>
        <a:spcBef>
          <a:spcPct val="0"/>
        </a:spcBef>
        <a:spcAft>
          <a:spcPct val="0"/>
        </a:spcAft>
        <a:defRPr sz="3200" b="1">
          <a:solidFill>
            <a:schemeClr val="accent1"/>
          </a:solidFill>
          <a:latin typeface="Arial" charset="0"/>
        </a:defRPr>
      </a:lvl2pPr>
      <a:lvl3pPr algn="l" rtl="0" eaLnBrk="1" fontAlgn="base" hangingPunct="1">
        <a:lnSpc>
          <a:spcPts val="3200"/>
        </a:lnSpc>
        <a:spcBef>
          <a:spcPct val="0"/>
        </a:spcBef>
        <a:spcAft>
          <a:spcPct val="0"/>
        </a:spcAft>
        <a:defRPr sz="3200" b="1">
          <a:solidFill>
            <a:schemeClr val="accent1"/>
          </a:solidFill>
          <a:latin typeface="Arial" charset="0"/>
        </a:defRPr>
      </a:lvl3pPr>
      <a:lvl4pPr algn="l" rtl="0" eaLnBrk="1" fontAlgn="base" hangingPunct="1">
        <a:lnSpc>
          <a:spcPts val="3200"/>
        </a:lnSpc>
        <a:spcBef>
          <a:spcPct val="0"/>
        </a:spcBef>
        <a:spcAft>
          <a:spcPct val="0"/>
        </a:spcAft>
        <a:defRPr sz="3200" b="1">
          <a:solidFill>
            <a:schemeClr val="accent1"/>
          </a:solidFill>
          <a:latin typeface="Arial" charset="0"/>
        </a:defRPr>
      </a:lvl4pPr>
      <a:lvl5pPr algn="l" rtl="0" eaLnBrk="1" fontAlgn="base" hangingPunct="1">
        <a:lnSpc>
          <a:spcPts val="3200"/>
        </a:lnSpc>
        <a:spcBef>
          <a:spcPct val="0"/>
        </a:spcBef>
        <a:spcAft>
          <a:spcPct val="0"/>
        </a:spcAft>
        <a:defRPr sz="3200" b="1">
          <a:solidFill>
            <a:schemeClr val="accent1"/>
          </a:solidFill>
          <a:latin typeface="Arial" charset="0"/>
        </a:defRPr>
      </a:lvl5pPr>
      <a:lvl6pPr marL="457200" algn="l" rtl="0" eaLnBrk="1" fontAlgn="base" hangingPunct="1">
        <a:lnSpc>
          <a:spcPts val="3200"/>
        </a:lnSpc>
        <a:spcBef>
          <a:spcPct val="0"/>
        </a:spcBef>
        <a:spcAft>
          <a:spcPct val="0"/>
        </a:spcAft>
        <a:defRPr sz="3200" b="1">
          <a:solidFill>
            <a:schemeClr val="tx2"/>
          </a:solidFill>
          <a:latin typeface="Arial" charset="0"/>
        </a:defRPr>
      </a:lvl6pPr>
      <a:lvl7pPr marL="914400" algn="l" rtl="0" eaLnBrk="1" fontAlgn="base" hangingPunct="1">
        <a:lnSpc>
          <a:spcPts val="3200"/>
        </a:lnSpc>
        <a:spcBef>
          <a:spcPct val="0"/>
        </a:spcBef>
        <a:spcAft>
          <a:spcPct val="0"/>
        </a:spcAft>
        <a:defRPr sz="3200" b="1">
          <a:solidFill>
            <a:schemeClr val="tx2"/>
          </a:solidFill>
          <a:latin typeface="Arial" charset="0"/>
        </a:defRPr>
      </a:lvl7pPr>
      <a:lvl8pPr marL="1371600" algn="l" rtl="0" eaLnBrk="1" fontAlgn="base" hangingPunct="1">
        <a:lnSpc>
          <a:spcPts val="3200"/>
        </a:lnSpc>
        <a:spcBef>
          <a:spcPct val="0"/>
        </a:spcBef>
        <a:spcAft>
          <a:spcPct val="0"/>
        </a:spcAft>
        <a:defRPr sz="3200" b="1">
          <a:solidFill>
            <a:schemeClr val="tx2"/>
          </a:solidFill>
          <a:latin typeface="Arial" charset="0"/>
        </a:defRPr>
      </a:lvl8pPr>
      <a:lvl9pPr marL="1828800" algn="l" rtl="0" eaLnBrk="1" fontAlgn="base" hangingPunct="1">
        <a:lnSpc>
          <a:spcPts val="3200"/>
        </a:lnSpc>
        <a:spcBef>
          <a:spcPct val="0"/>
        </a:spcBef>
        <a:spcAft>
          <a:spcPct val="0"/>
        </a:spcAft>
        <a:defRPr sz="3200" b="1">
          <a:solidFill>
            <a:schemeClr val="tx2"/>
          </a:solidFill>
          <a:latin typeface="Arial" charset="0"/>
        </a:defRPr>
      </a:lvl9pPr>
    </p:titleStyle>
    <p:bodyStyle>
      <a:lvl1pPr marL="269875" indent="-269875" algn="l" rtl="0" eaLnBrk="1" fontAlgn="base" hangingPunct="1">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1" fontAlgn="base" hangingPunct="1">
        <a:spcBef>
          <a:spcPts val="300"/>
        </a:spcBef>
        <a:spcAft>
          <a:spcPct val="0"/>
        </a:spcAft>
        <a:buClr>
          <a:schemeClr val="accent1"/>
        </a:buClr>
        <a:buSzPct val="90000"/>
        <a:buBlip>
          <a:blip r:embed="rId23"/>
        </a:buBlip>
        <a:defRPr sz="2000">
          <a:solidFill>
            <a:srgbClr val="7F7F7F"/>
          </a:solidFill>
          <a:latin typeface="+mn-lt"/>
        </a:defRPr>
      </a:lvl2pPr>
      <a:lvl3pPr marL="534988" indent="-271463" algn="l" rtl="0" eaLnBrk="1" fontAlgn="base" hangingPunct="1">
        <a:spcBef>
          <a:spcPts val="300"/>
        </a:spcBef>
        <a:spcAft>
          <a:spcPct val="0"/>
        </a:spcAft>
        <a:buClr>
          <a:schemeClr val="accent1"/>
        </a:buClr>
        <a:buSzPct val="90000"/>
        <a:buBlip>
          <a:blip r:embed="rId23"/>
        </a:buBlip>
        <a:defRPr sz="2000">
          <a:solidFill>
            <a:srgbClr val="7F7F7F"/>
          </a:solidFill>
          <a:latin typeface="+mn-lt"/>
        </a:defRPr>
      </a:lvl3pPr>
      <a:lvl4pPr marL="895350" indent="-330200" algn="l" rtl="0" eaLnBrk="1" fontAlgn="base" hangingPunct="1">
        <a:spcBef>
          <a:spcPts val="300"/>
        </a:spcBef>
        <a:spcAft>
          <a:spcPct val="0"/>
        </a:spcAft>
        <a:buClr>
          <a:schemeClr val="accent1"/>
        </a:buClr>
        <a:buSzPct val="90000"/>
        <a:buBlip>
          <a:blip r:embed="rId23"/>
        </a:buBlip>
        <a:defRPr sz="2000">
          <a:solidFill>
            <a:srgbClr val="7F7F7F"/>
          </a:solidFill>
          <a:latin typeface="+mn-lt"/>
        </a:defRPr>
      </a:lvl4pPr>
      <a:lvl5pPr marL="1168400" indent="-298450" algn="l" rtl="0" eaLnBrk="1" fontAlgn="base" hangingPunct="1">
        <a:spcBef>
          <a:spcPts val="300"/>
        </a:spcBef>
        <a:spcAft>
          <a:spcPct val="0"/>
        </a:spcAft>
        <a:buClr>
          <a:schemeClr val="accent1"/>
        </a:buClr>
        <a:buSzPct val="90000"/>
        <a:buBlip>
          <a:blip r:embed="rId23"/>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0132" y="1185617"/>
            <a:ext cx="7937369" cy="83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820132" y="2064471"/>
            <a:ext cx="7927942" cy="427976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indent for bullet 1</a:t>
            </a:r>
          </a:p>
          <a:p>
            <a:pPr lvl="2"/>
            <a:r>
              <a:rPr lang="en-US" dirty="0" smtClean="0"/>
              <a:t>indent for bullet 2</a:t>
            </a:r>
          </a:p>
          <a:p>
            <a:pPr lvl="3"/>
            <a:r>
              <a:rPr lang="en-US" dirty="0" smtClean="0"/>
              <a:t>indent for bullet 3</a:t>
            </a:r>
          </a:p>
          <a:p>
            <a:pPr lvl="4"/>
            <a:r>
              <a:rPr lang="en-US" dirty="0" smtClean="0"/>
              <a:t>indent for bullet 4</a:t>
            </a:r>
            <a:endParaRPr lang="en-GB" dirty="0" smtClean="0"/>
          </a:p>
        </p:txBody>
      </p:sp>
      <p:pic>
        <p:nvPicPr>
          <p:cNvPr id="6" name="Picture 2"/>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7650820" y="339921"/>
            <a:ext cx="1113769" cy="680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9" r:id="rId12"/>
    <p:sldLayoutId id="2147484314" r:id="rId13"/>
  </p:sldLayoutIdLst>
  <p:txStyles>
    <p:titleStyle>
      <a:lvl1pPr algn="l" rtl="0" eaLnBrk="1" fontAlgn="base" hangingPunct="1">
        <a:lnSpc>
          <a:spcPts val="3200"/>
        </a:lnSpc>
        <a:spcBef>
          <a:spcPct val="0"/>
        </a:spcBef>
        <a:spcAft>
          <a:spcPct val="0"/>
        </a:spcAft>
        <a:defRPr sz="3200" b="1">
          <a:solidFill>
            <a:schemeClr val="bg2"/>
          </a:solidFill>
          <a:latin typeface="+mj-lt"/>
          <a:ea typeface="+mj-ea"/>
          <a:cs typeface="+mj-cs"/>
        </a:defRPr>
      </a:lvl1pPr>
      <a:lvl2pPr algn="l" rtl="0" eaLnBrk="1" fontAlgn="base" hangingPunct="1">
        <a:lnSpc>
          <a:spcPts val="3200"/>
        </a:lnSpc>
        <a:spcBef>
          <a:spcPct val="0"/>
        </a:spcBef>
        <a:spcAft>
          <a:spcPct val="0"/>
        </a:spcAft>
        <a:defRPr sz="3200" b="1">
          <a:solidFill>
            <a:schemeClr val="tx2"/>
          </a:solidFill>
          <a:latin typeface="Arial" charset="0"/>
        </a:defRPr>
      </a:lvl2pPr>
      <a:lvl3pPr algn="l" rtl="0" eaLnBrk="1" fontAlgn="base" hangingPunct="1">
        <a:lnSpc>
          <a:spcPts val="3200"/>
        </a:lnSpc>
        <a:spcBef>
          <a:spcPct val="0"/>
        </a:spcBef>
        <a:spcAft>
          <a:spcPct val="0"/>
        </a:spcAft>
        <a:defRPr sz="3200" b="1">
          <a:solidFill>
            <a:schemeClr val="tx2"/>
          </a:solidFill>
          <a:latin typeface="Arial" charset="0"/>
        </a:defRPr>
      </a:lvl3pPr>
      <a:lvl4pPr algn="l" rtl="0" eaLnBrk="1" fontAlgn="base" hangingPunct="1">
        <a:lnSpc>
          <a:spcPts val="3200"/>
        </a:lnSpc>
        <a:spcBef>
          <a:spcPct val="0"/>
        </a:spcBef>
        <a:spcAft>
          <a:spcPct val="0"/>
        </a:spcAft>
        <a:defRPr sz="3200" b="1">
          <a:solidFill>
            <a:schemeClr val="tx2"/>
          </a:solidFill>
          <a:latin typeface="Arial" charset="0"/>
        </a:defRPr>
      </a:lvl4pPr>
      <a:lvl5pPr algn="l" rtl="0" eaLnBrk="1" fontAlgn="base" hangingPunct="1">
        <a:lnSpc>
          <a:spcPts val="3200"/>
        </a:lnSpc>
        <a:spcBef>
          <a:spcPct val="0"/>
        </a:spcBef>
        <a:spcAft>
          <a:spcPct val="0"/>
        </a:spcAft>
        <a:defRPr sz="3200" b="1">
          <a:solidFill>
            <a:schemeClr val="tx2"/>
          </a:solidFill>
          <a:latin typeface="Arial" charset="0"/>
        </a:defRPr>
      </a:lvl5pPr>
      <a:lvl6pPr marL="457200" algn="l" rtl="0" eaLnBrk="1" fontAlgn="base" hangingPunct="1">
        <a:lnSpc>
          <a:spcPts val="3200"/>
        </a:lnSpc>
        <a:spcBef>
          <a:spcPct val="0"/>
        </a:spcBef>
        <a:spcAft>
          <a:spcPct val="0"/>
        </a:spcAft>
        <a:defRPr sz="3200" b="1">
          <a:solidFill>
            <a:schemeClr val="tx2"/>
          </a:solidFill>
          <a:latin typeface="Arial" charset="0"/>
        </a:defRPr>
      </a:lvl6pPr>
      <a:lvl7pPr marL="914400" algn="l" rtl="0" eaLnBrk="1" fontAlgn="base" hangingPunct="1">
        <a:lnSpc>
          <a:spcPts val="3200"/>
        </a:lnSpc>
        <a:spcBef>
          <a:spcPct val="0"/>
        </a:spcBef>
        <a:spcAft>
          <a:spcPct val="0"/>
        </a:spcAft>
        <a:defRPr sz="3200" b="1">
          <a:solidFill>
            <a:schemeClr val="tx2"/>
          </a:solidFill>
          <a:latin typeface="Arial" charset="0"/>
        </a:defRPr>
      </a:lvl7pPr>
      <a:lvl8pPr marL="1371600" algn="l" rtl="0" eaLnBrk="1" fontAlgn="base" hangingPunct="1">
        <a:lnSpc>
          <a:spcPts val="3200"/>
        </a:lnSpc>
        <a:spcBef>
          <a:spcPct val="0"/>
        </a:spcBef>
        <a:spcAft>
          <a:spcPct val="0"/>
        </a:spcAft>
        <a:defRPr sz="3200" b="1">
          <a:solidFill>
            <a:schemeClr val="tx2"/>
          </a:solidFill>
          <a:latin typeface="Arial" charset="0"/>
        </a:defRPr>
      </a:lvl8pPr>
      <a:lvl9pPr marL="1828800" algn="l" rtl="0" eaLnBrk="1" fontAlgn="base" hangingPunct="1">
        <a:lnSpc>
          <a:spcPts val="3200"/>
        </a:lnSpc>
        <a:spcBef>
          <a:spcPct val="0"/>
        </a:spcBef>
        <a:spcAft>
          <a:spcPct val="0"/>
        </a:spcAft>
        <a:defRPr sz="3200" b="1">
          <a:solidFill>
            <a:schemeClr val="tx2"/>
          </a:solidFill>
          <a:latin typeface="Arial" charset="0"/>
        </a:defRPr>
      </a:lvl9pPr>
    </p:titleStyle>
    <p:bodyStyle>
      <a:lvl1pPr algn="l" rtl="0" eaLnBrk="1" fontAlgn="base" hangingPunct="1">
        <a:spcBef>
          <a:spcPct val="20000"/>
        </a:spcBef>
        <a:spcAft>
          <a:spcPct val="0"/>
        </a:spcAft>
        <a:defRPr sz="2400">
          <a:solidFill>
            <a:schemeClr val="tx1"/>
          </a:solidFill>
          <a:latin typeface="+mn-lt"/>
          <a:ea typeface="+mn-ea"/>
          <a:cs typeface="+mn-cs"/>
        </a:defRPr>
      </a:lvl1pPr>
      <a:lvl2pPr marL="377825" indent="-376238" algn="l" rtl="0" eaLnBrk="1" fontAlgn="base" hangingPunct="1">
        <a:spcBef>
          <a:spcPts val="0"/>
        </a:spcBef>
        <a:spcAft>
          <a:spcPct val="0"/>
        </a:spcAft>
        <a:buClr>
          <a:schemeClr val="bg2"/>
        </a:buClr>
        <a:buSzPct val="75000"/>
        <a:buFont typeface="Arial" charset="0"/>
        <a:buChar char="●"/>
        <a:defRPr sz="2400">
          <a:solidFill>
            <a:schemeClr val="tx1"/>
          </a:solidFill>
          <a:latin typeface="+mn-lt"/>
        </a:defRPr>
      </a:lvl2pPr>
      <a:lvl3pPr marL="742950" indent="-363538" algn="l" rtl="0" eaLnBrk="1" fontAlgn="base" hangingPunct="1">
        <a:spcBef>
          <a:spcPts val="0"/>
        </a:spcBef>
        <a:spcAft>
          <a:spcPct val="0"/>
        </a:spcAft>
        <a:buClr>
          <a:schemeClr val="bg2"/>
        </a:buClr>
        <a:buSzPct val="75000"/>
        <a:buFont typeface="Arial" charset="0"/>
        <a:buChar char="●"/>
        <a:defRPr sz="2400">
          <a:solidFill>
            <a:schemeClr val="tx1"/>
          </a:solidFill>
          <a:latin typeface="+mn-lt"/>
        </a:defRPr>
      </a:lvl3pPr>
      <a:lvl4pPr marL="1122363" indent="-377825" algn="l" rtl="0" eaLnBrk="1" fontAlgn="base" hangingPunct="1">
        <a:spcBef>
          <a:spcPts val="0"/>
        </a:spcBef>
        <a:spcAft>
          <a:spcPct val="0"/>
        </a:spcAft>
        <a:buClr>
          <a:schemeClr val="bg2"/>
        </a:buClr>
        <a:buSzPct val="75000"/>
        <a:buFont typeface="Arial" charset="0"/>
        <a:buChar char="●"/>
        <a:defRPr sz="2400" baseline="0">
          <a:solidFill>
            <a:schemeClr val="tx1"/>
          </a:solidFill>
          <a:latin typeface="+mn-lt"/>
        </a:defRPr>
      </a:lvl4pPr>
      <a:lvl5pPr marL="1512888" indent="-388938" algn="l" rtl="0" eaLnBrk="1" fontAlgn="base" hangingPunct="1">
        <a:spcBef>
          <a:spcPts val="0"/>
        </a:spcBef>
        <a:spcAft>
          <a:spcPct val="0"/>
        </a:spcAft>
        <a:buClr>
          <a:schemeClr val="bg2"/>
        </a:buClr>
        <a:buSzPct val="75000"/>
        <a:buFont typeface="Arial" charset="0"/>
        <a:buChar char="●"/>
        <a:defRPr sz="2400" baseline="0">
          <a:solidFill>
            <a:schemeClr val="tx1"/>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0615" y="1185863"/>
            <a:ext cx="793652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820617" y="2063750"/>
            <a:ext cx="7927731"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indent for bullet 1</a:t>
            </a:r>
          </a:p>
          <a:p>
            <a:pPr lvl="2"/>
            <a:r>
              <a:rPr lang="en-US" smtClean="0"/>
              <a:t>indent for bullet 2</a:t>
            </a:r>
          </a:p>
          <a:p>
            <a:pPr lvl="3"/>
            <a:r>
              <a:rPr lang="en-US" smtClean="0"/>
              <a:t>indent for bullet 3</a:t>
            </a:r>
          </a:p>
          <a:p>
            <a:pPr lvl="4"/>
            <a:r>
              <a:rPr lang="en-US" smtClean="0"/>
              <a:t>indent for bullet 4</a:t>
            </a:r>
            <a:endParaRPr lang="en-GB" smtClean="0"/>
          </a:p>
        </p:txBody>
      </p:sp>
      <p:pic>
        <p:nvPicPr>
          <p:cNvPr id="1028" name="Picture 2"/>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7650774" y="339725"/>
            <a:ext cx="1113692" cy="681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0823979"/>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Lst>
  <p:txStyles>
    <p:titleStyle>
      <a:lvl1pPr algn="l" rtl="0" eaLnBrk="0" fontAlgn="base" hangingPunct="0">
        <a:lnSpc>
          <a:spcPts val="3200"/>
        </a:lnSpc>
        <a:spcBef>
          <a:spcPct val="0"/>
        </a:spcBef>
        <a:spcAft>
          <a:spcPct val="0"/>
        </a:spcAft>
        <a:defRPr sz="3200" b="1">
          <a:solidFill>
            <a:schemeClr val="bg2"/>
          </a:solidFill>
          <a:latin typeface="+mj-lt"/>
          <a:ea typeface="+mj-ea"/>
          <a:cs typeface="+mj-cs"/>
        </a:defRPr>
      </a:lvl1pPr>
      <a:lvl2pPr algn="l" rtl="0" eaLnBrk="0" fontAlgn="base" hangingPunct="0">
        <a:lnSpc>
          <a:spcPts val="3200"/>
        </a:lnSpc>
        <a:spcBef>
          <a:spcPct val="0"/>
        </a:spcBef>
        <a:spcAft>
          <a:spcPct val="0"/>
        </a:spcAft>
        <a:defRPr sz="3200" b="1">
          <a:solidFill>
            <a:schemeClr val="bg2"/>
          </a:solidFill>
          <a:latin typeface="Arial" charset="0"/>
        </a:defRPr>
      </a:lvl2pPr>
      <a:lvl3pPr algn="l" rtl="0" eaLnBrk="0" fontAlgn="base" hangingPunct="0">
        <a:lnSpc>
          <a:spcPts val="3200"/>
        </a:lnSpc>
        <a:spcBef>
          <a:spcPct val="0"/>
        </a:spcBef>
        <a:spcAft>
          <a:spcPct val="0"/>
        </a:spcAft>
        <a:defRPr sz="3200" b="1">
          <a:solidFill>
            <a:schemeClr val="bg2"/>
          </a:solidFill>
          <a:latin typeface="Arial" charset="0"/>
        </a:defRPr>
      </a:lvl3pPr>
      <a:lvl4pPr algn="l" rtl="0" eaLnBrk="0" fontAlgn="base" hangingPunct="0">
        <a:lnSpc>
          <a:spcPts val="3200"/>
        </a:lnSpc>
        <a:spcBef>
          <a:spcPct val="0"/>
        </a:spcBef>
        <a:spcAft>
          <a:spcPct val="0"/>
        </a:spcAft>
        <a:defRPr sz="3200" b="1">
          <a:solidFill>
            <a:schemeClr val="bg2"/>
          </a:solidFill>
          <a:latin typeface="Arial" charset="0"/>
        </a:defRPr>
      </a:lvl4pPr>
      <a:lvl5pPr algn="l" rtl="0" eaLnBrk="0" fontAlgn="base" hangingPunct="0">
        <a:lnSpc>
          <a:spcPts val="3200"/>
        </a:lnSpc>
        <a:spcBef>
          <a:spcPct val="0"/>
        </a:spcBef>
        <a:spcAft>
          <a:spcPct val="0"/>
        </a:spcAft>
        <a:defRPr sz="3200" b="1">
          <a:solidFill>
            <a:schemeClr val="bg2"/>
          </a:solidFill>
          <a:latin typeface="Arial" charset="0"/>
        </a:defRPr>
      </a:lvl5pPr>
      <a:lvl6pPr marL="457200" algn="l" rtl="0" eaLnBrk="1" fontAlgn="base" hangingPunct="1">
        <a:lnSpc>
          <a:spcPts val="3200"/>
        </a:lnSpc>
        <a:spcBef>
          <a:spcPct val="0"/>
        </a:spcBef>
        <a:spcAft>
          <a:spcPct val="0"/>
        </a:spcAft>
        <a:defRPr sz="3200" b="1">
          <a:solidFill>
            <a:schemeClr val="tx2"/>
          </a:solidFill>
          <a:latin typeface="Arial" charset="0"/>
        </a:defRPr>
      </a:lvl6pPr>
      <a:lvl7pPr marL="914400" algn="l" rtl="0" eaLnBrk="1" fontAlgn="base" hangingPunct="1">
        <a:lnSpc>
          <a:spcPts val="3200"/>
        </a:lnSpc>
        <a:spcBef>
          <a:spcPct val="0"/>
        </a:spcBef>
        <a:spcAft>
          <a:spcPct val="0"/>
        </a:spcAft>
        <a:defRPr sz="3200" b="1">
          <a:solidFill>
            <a:schemeClr val="tx2"/>
          </a:solidFill>
          <a:latin typeface="Arial" charset="0"/>
        </a:defRPr>
      </a:lvl7pPr>
      <a:lvl8pPr marL="1371600" algn="l" rtl="0" eaLnBrk="1" fontAlgn="base" hangingPunct="1">
        <a:lnSpc>
          <a:spcPts val="3200"/>
        </a:lnSpc>
        <a:spcBef>
          <a:spcPct val="0"/>
        </a:spcBef>
        <a:spcAft>
          <a:spcPct val="0"/>
        </a:spcAft>
        <a:defRPr sz="3200" b="1">
          <a:solidFill>
            <a:schemeClr val="tx2"/>
          </a:solidFill>
          <a:latin typeface="Arial" charset="0"/>
        </a:defRPr>
      </a:lvl8pPr>
      <a:lvl9pPr marL="1828800" algn="l" rtl="0" eaLnBrk="1" fontAlgn="base" hangingPunct="1">
        <a:lnSpc>
          <a:spcPts val="3200"/>
        </a:lnSpc>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377825" indent="-376238"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2pPr>
      <a:lvl3pPr marL="742950" indent="-363538"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3pPr>
      <a:lvl4pPr marL="1122363" indent="-377825"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4pPr>
      <a:lvl5pPr marL="1512888" indent="-388938"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8.jpeg"/><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wmf"/></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8.wmf"/></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wmf"/><Relationship Id="rId4" Type="http://schemas.openxmlformats.org/officeDocument/2006/relationships/image" Target="../media/image48.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wmf"/><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48.wmf"/><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wmf"/></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3.wmf"/></Relationships>
</file>

<file path=ppt/slides/_rels/slide3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gif"/><Relationship Id="rId18" Type="http://schemas.openxmlformats.org/officeDocument/2006/relationships/image" Target="../media/image29.png"/><Relationship Id="rId3" Type="http://schemas.openxmlformats.org/officeDocument/2006/relationships/image" Target="../media/image14.jpeg"/><Relationship Id="rId21" Type="http://schemas.openxmlformats.org/officeDocument/2006/relationships/image" Target="../media/image32.png"/><Relationship Id="rId7" Type="http://schemas.openxmlformats.org/officeDocument/2006/relationships/image" Target="../media/image18.gif"/><Relationship Id="rId12" Type="http://schemas.openxmlformats.org/officeDocument/2006/relationships/image" Target="../media/image23.png"/><Relationship Id="rId17" Type="http://schemas.openxmlformats.org/officeDocument/2006/relationships/image" Target="../media/image28.gif"/><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17.gif"/><Relationship Id="rId11" Type="http://schemas.openxmlformats.org/officeDocument/2006/relationships/image" Target="../media/image22.png"/><Relationship Id="rId5" Type="http://schemas.openxmlformats.org/officeDocument/2006/relationships/image" Target="../media/image16.gif"/><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gif"/><Relationship Id="rId19" Type="http://schemas.openxmlformats.org/officeDocument/2006/relationships/image" Target="../media/image30.png"/><Relationship Id="rId4" Type="http://schemas.openxmlformats.org/officeDocument/2006/relationships/image" Target="../media/image15.gif"/><Relationship Id="rId9" Type="http://schemas.openxmlformats.org/officeDocument/2006/relationships/image" Target="../media/image20.gif"/><Relationship Id="rId14" Type="http://schemas.openxmlformats.org/officeDocument/2006/relationships/image" Target="../media/image25.gif"/><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37.jpe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ctrTitle"/>
          </p:nvPr>
        </p:nvSpPr>
        <p:spPr/>
        <p:txBody>
          <a:bodyPr/>
          <a:lstStyle/>
          <a:p>
            <a:pPr eaLnBrk="1" hangingPunct="1"/>
            <a:r>
              <a:rPr lang="en-GB" dirty="0" smtClean="0">
                <a:ea typeface="ＭＳ Ｐゴシック" pitchFamily="34" charset="-128"/>
              </a:rPr>
              <a:t>	CABI</a:t>
            </a:r>
          </a:p>
        </p:txBody>
      </p:sp>
      <p:sp>
        <p:nvSpPr>
          <p:cNvPr id="14340" name="Subtitle 6"/>
          <p:cNvSpPr>
            <a:spLocks noGrp="1"/>
          </p:cNvSpPr>
          <p:nvPr>
            <p:ph type="subTitle" idx="1"/>
          </p:nvPr>
        </p:nvSpPr>
        <p:spPr>
          <a:xfrm>
            <a:off x="1699261" y="4747580"/>
            <a:ext cx="6825900" cy="396155"/>
          </a:xfrm>
        </p:spPr>
        <p:txBody>
          <a:bodyPr/>
          <a:lstStyle/>
          <a:p>
            <a:r>
              <a:rPr lang="en-GB" dirty="0" smtClean="0">
                <a:ea typeface="ＭＳ Ｐゴシック" pitchFamily="34" charset="-128"/>
              </a:rPr>
              <a:t>A </a:t>
            </a:r>
            <a:r>
              <a:rPr lang="en-GB" dirty="0">
                <a:ea typeface="ＭＳ Ｐゴシック" pitchFamily="34" charset="-128"/>
              </a:rPr>
              <a:t>unique international organisation</a:t>
            </a:r>
            <a:endParaRPr lang="en-US" dirty="0" smtClean="0"/>
          </a:p>
        </p:txBody>
      </p:sp>
      <p:sp>
        <p:nvSpPr>
          <p:cNvPr id="6" name="Text Box 13"/>
          <p:cNvSpPr txBox="1">
            <a:spLocks noChangeArrowheads="1"/>
          </p:cNvSpPr>
          <p:nvPr/>
        </p:nvSpPr>
        <p:spPr bwMode="auto">
          <a:xfrm>
            <a:off x="1032161" y="5129054"/>
            <a:ext cx="7496583" cy="651192"/>
          </a:xfrm>
          <a:prstGeom prst="rect">
            <a:avLst/>
          </a:prstGeom>
          <a:noFill/>
          <a:ln w="9525">
            <a:noFill/>
            <a:miter lim="800000"/>
            <a:headEnd/>
            <a:tailEnd/>
          </a:ln>
          <a:effectLst/>
        </p:spPr>
        <p:txBody>
          <a:bodyPr lIns="0" tIns="0" rIns="0" bIns="0"/>
          <a:lstStyle/>
          <a:p>
            <a:pPr algn="r" eaLnBrk="1" hangingPunct="1"/>
            <a:r>
              <a:rPr lang="en-US" sz="2000" b="1" dirty="0">
                <a:solidFill>
                  <a:srgbClr val="FFFFFF"/>
                </a:solidFill>
              </a:rPr>
              <a:t>Trevor Nicholls, CEO</a:t>
            </a:r>
          </a:p>
          <a:p>
            <a:pPr algn="r"/>
            <a:endParaRPr lang="en-GB" sz="1400" b="1" dirty="0">
              <a:solidFill>
                <a:srgbClr val="FFFFFF"/>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362857" y="1103088"/>
            <a:ext cx="8403773" cy="3135085"/>
          </a:xfrm>
          <a:prstGeom prst="rect">
            <a:avLst/>
          </a:prstGeom>
        </p:spPr>
      </p:pic>
    </p:spTree>
    <p:extLst>
      <p:ext uri="{BB962C8B-B14F-4D97-AF65-F5344CB8AC3E}">
        <p14:creationId xmlns:p14="http://schemas.microsoft.com/office/powerpoint/2010/main" xmlns="" val="4262033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811213" y="855663"/>
            <a:ext cx="7937500" cy="838200"/>
          </a:xfrm>
        </p:spPr>
        <p:txBody>
          <a:bodyPr/>
          <a:lstStyle/>
          <a:p>
            <a:r>
              <a:rPr lang="en-GB" altLang="en-US" dirty="0" smtClean="0"/>
              <a:t>Communicating with farmers – </a:t>
            </a:r>
            <a:br>
              <a:rPr lang="en-GB" altLang="en-US" dirty="0" smtClean="0"/>
            </a:br>
            <a:r>
              <a:rPr lang="en-GB" altLang="en-US" dirty="0" smtClean="0"/>
              <a:t>greater reach, frequency and impact</a:t>
            </a:r>
          </a:p>
        </p:txBody>
      </p:sp>
      <p:sp>
        <p:nvSpPr>
          <p:cNvPr id="4" name="Rectangle 3"/>
          <p:cNvSpPr/>
          <p:nvPr/>
        </p:nvSpPr>
        <p:spPr>
          <a:xfrm>
            <a:off x="1625600" y="1981200"/>
            <a:ext cx="6527800" cy="4013200"/>
          </a:xfrm>
          <a:prstGeom prst="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graphicFrame>
        <p:nvGraphicFramePr>
          <p:cNvPr id="5" name="Diagram 4"/>
          <p:cNvGraphicFramePr/>
          <p:nvPr/>
        </p:nvGraphicFramePr>
        <p:xfrm>
          <a:off x="1665926" y="1926732"/>
          <a:ext cx="6487474" cy="4427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5413" name="TextBox 5"/>
          <p:cNvSpPr txBox="1">
            <a:spLocks noChangeArrowheads="1"/>
          </p:cNvSpPr>
          <p:nvPr/>
        </p:nvSpPr>
        <p:spPr bwMode="auto">
          <a:xfrm>
            <a:off x="4152900" y="6122988"/>
            <a:ext cx="10763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solidFill>
                  <a:srgbClr val="262626"/>
                </a:solidFill>
              </a:rPr>
              <a:t>Reach</a:t>
            </a:r>
          </a:p>
        </p:txBody>
      </p:sp>
      <p:sp>
        <p:nvSpPr>
          <p:cNvPr id="145414" name="TextBox 6"/>
          <p:cNvSpPr txBox="1">
            <a:spLocks noChangeArrowheads="1"/>
          </p:cNvSpPr>
          <p:nvPr/>
        </p:nvSpPr>
        <p:spPr bwMode="auto">
          <a:xfrm>
            <a:off x="273050" y="3525838"/>
            <a:ext cx="11080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solidFill>
                  <a:srgbClr val="262626"/>
                </a:solidFill>
              </a:rPr>
              <a:t>Impact</a:t>
            </a:r>
          </a:p>
        </p:txBody>
      </p:sp>
      <p:sp>
        <p:nvSpPr>
          <p:cNvPr id="3" name="Striped Right Arrow 2"/>
          <p:cNvSpPr/>
          <p:nvPr/>
        </p:nvSpPr>
        <p:spPr>
          <a:xfrm rot="19336833">
            <a:off x="5930900" y="2436813"/>
            <a:ext cx="1701800" cy="795337"/>
          </a:xfrm>
          <a:prstGeom prst="stripedRightArrow">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Tree>
    <p:extLst>
      <p:ext uri="{BB962C8B-B14F-4D97-AF65-F5344CB8AC3E}">
        <p14:creationId xmlns:p14="http://schemas.microsoft.com/office/powerpoint/2010/main" xmlns="" val="1030617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811213" y="855663"/>
            <a:ext cx="7937500" cy="838200"/>
          </a:xfrm>
        </p:spPr>
        <p:txBody>
          <a:bodyPr/>
          <a:lstStyle/>
          <a:p>
            <a:r>
              <a:rPr lang="en-GB" altLang="en-US" dirty="0" smtClean="0"/>
              <a:t>Communicating with farmers …..</a:t>
            </a:r>
            <a:br>
              <a:rPr lang="en-GB" altLang="en-US" dirty="0" smtClean="0"/>
            </a:br>
            <a:r>
              <a:rPr lang="en-GB" altLang="en-US" dirty="0" smtClean="0"/>
              <a:t>complementary channels for impact</a:t>
            </a:r>
          </a:p>
        </p:txBody>
      </p:sp>
      <p:sp>
        <p:nvSpPr>
          <p:cNvPr id="4" name="Rectangle 3"/>
          <p:cNvSpPr/>
          <p:nvPr/>
        </p:nvSpPr>
        <p:spPr>
          <a:xfrm>
            <a:off x="1625600" y="1693863"/>
            <a:ext cx="7404100" cy="4622800"/>
          </a:xfrm>
          <a:prstGeom prst="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graphicFrame>
        <p:nvGraphicFramePr>
          <p:cNvPr id="5" name="Diagram 4"/>
          <p:cNvGraphicFramePr/>
          <p:nvPr/>
        </p:nvGraphicFramePr>
        <p:xfrm>
          <a:off x="1805626" y="1658492"/>
          <a:ext cx="7224074" cy="4658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6437" name="TextBox 5"/>
          <p:cNvSpPr txBox="1">
            <a:spLocks noChangeArrowheads="1"/>
          </p:cNvSpPr>
          <p:nvPr/>
        </p:nvSpPr>
        <p:spPr bwMode="auto">
          <a:xfrm>
            <a:off x="4691063" y="6354763"/>
            <a:ext cx="10763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solidFill>
                  <a:srgbClr val="262626"/>
                </a:solidFill>
              </a:rPr>
              <a:t>Reach</a:t>
            </a:r>
          </a:p>
        </p:txBody>
      </p:sp>
      <p:sp>
        <p:nvSpPr>
          <p:cNvPr id="146438" name="TextBox 6"/>
          <p:cNvSpPr txBox="1">
            <a:spLocks noChangeArrowheads="1"/>
          </p:cNvSpPr>
          <p:nvPr/>
        </p:nvSpPr>
        <p:spPr bwMode="auto">
          <a:xfrm>
            <a:off x="257175" y="3063875"/>
            <a:ext cx="11080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dirty="0">
                <a:solidFill>
                  <a:srgbClr val="262626"/>
                </a:solidFill>
              </a:rPr>
              <a:t>Impact</a:t>
            </a:r>
          </a:p>
        </p:txBody>
      </p:sp>
    </p:spTree>
    <p:extLst>
      <p:ext uri="{BB962C8B-B14F-4D97-AF65-F5344CB8AC3E}">
        <p14:creationId xmlns:p14="http://schemas.microsoft.com/office/powerpoint/2010/main" xmlns="" val="1603320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71550" y="1700213"/>
            <a:ext cx="7345363" cy="4465637"/>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rgbClr val="FFFFFF"/>
              </a:solidFill>
            </a:endParaRPr>
          </a:p>
        </p:txBody>
      </p:sp>
      <p:sp>
        <p:nvSpPr>
          <p:cNvPr id="147459" name="Title 1"/>
          <p:cNvSpPr>
            <a:spLocks noGrp="1"/>
          </p:cNvSpPr>
          <p:nvPr>
            <p:ph type="title"/>
          </p:nvPr>
        </p:nvSpPr>
        <p:spPr>
          <a:xfrm>
            <a:off x="595313" y="404813"/>
            <a:ext cx="7000875" cy="838200"/>
          </a:xfrm>
        </p:spPr>
        <p:txBody>
          <a:bodyPr/>
          <a:lstStyle/>
          <a:p>
            <a:r>
              <a:rPr lang="en-GB" altLang="en-US" dirty="0" smtClean="0"/>
              <a:t>CABI in 2020 – healthy, sustainable agriculture</a:t>
            </a:r>
          </a:p>
        </p:txBody>
      </p:sp>
      <p:graphicFrame>
        <p:nvGraphicFramePr>
          <p:cNvPr id="5" name="Diagram 4"/>
          <p:cNvGraphicFramePr/>
          <p:nvPr/>
        </p:nvGraphicFramePr>
        <p:xfrm>
          <a:off x="467544" y="1464544"/>
          <a:ext cx="7712309"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7461" name="Picture 9" descr="CABI_logo"/>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497263" y="2600325"/>
            <a:ext cx="2089150"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2" name="TextBox 3"/>
          <p:cNvSpPr txBox="1">
            <a:spLocks noChangeArrowheads="1"/>
          </p:cNvSpPr>
          <p:nvPr/>
        </p:nvSpPr>
        <p:spPr bwMode="auto">
          <a:xfrm>
            <a:off x="3406775" y="1233488"/>
            <a:ext cx="2730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Digitally powered</a:t>
            </a:r>
          </a:p>
        </p:txBody>
      </p:sp>
      <p:sp>
        <p:nvSpPr>
          <p:cNvPr id="147463" name="TextBox 6"/>
          <p:cNvSpPr txBox="1">
            <a:spLocks noChangeArrowheads="1"/>
          </p:cNvSpPr>
          <p:nvPr/>
        </p:nvSpPr>
        <p:spPr bwMode="auto">
          <a:xfrm rot="5400000">
            <a:off x="6554787" y="3702051"/>
            <a:ext cx="40814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Integrated and sustainable</a:t>
            </a:r>
          </a:p>
        </p:txBody>
      </p:sp>
      <p:sp>
        <p:nvSpPr>
          <p:cNvPr id="147464" name="TextBox 7"/>
          <p:cNvSpPr txBox="1">
            <a:spLocks noChangeArrowheads="1"/>
          </p:cNvSpPr>
          <p:nvPr/>
        </p:nvSpPr>
        <p:spPr bwMode="auto">
          <a:xfrm rot="-5400000">
            <a:off x="-714375" y="3702050"/>
            <a:ext cx="2665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Gender sensitive</a:t>
            </a:r>
          </a:p>
        </p:txBody>
      </p:sp>
      <p:sp>
        <p:nvSpPr>
          <p:cNvPr id="147465" name="TextBox 8"/>
          <p:cNvSpPr txBox="1">
            <a:spLocks noChangeArrowheads="1"/>
          </p:cNvSpPr>
          <p:nvPr/>
        </p:nvSpPr>
        <p:spPr bwMode="auto">
          <a:xfrm>
            <a:off x="3352800" y="6165850"/>
            <a:ext cx="2222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78BE20"/>
                </a:solidFill>
              </a:rPr>
              <a:t>Climate smart</a:t>
            </a:r>
          </a:p>
        </p:txBody>
      </p:sp>
      <p:sp>
        <p:nvSpPr>
          <p:cNvPr id="147466" name="TextBox 9"/>
          <p:cNvSpPr txBox="1">
            <a:spLocks noChangeArrowheads="1"/>
          </p:cNvSpPr>
          <p:nvPr/>
        </p:nvSpPr>
        <p:spPr bwMode="auto">
          <a:xfrm>
            <a:off x="6227763" y="5527675"/>
            <a:ext cx="17383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i="1" dirty="0">
                <a:solidFill>
                  <a:srgbClr val="FFFFFF"/>
                </a:solidFill>
              </a:rPr>
              <a:t>Mobile/ICT</a:t>
            </a:r>
          </a:p>
        </p:txBody>
      </p:sp>
      <p:sp>
        <p:nvSpPr>
          <p:cNvPr id="147467" name="TextBox 10"/>
          <p:cNvSpPr txBox="1">
            <a:spLocks noChangeArrowheads="1"/>
          </p:cNvSpPr>
          <p:nvPr/>
        </p:nvSpPr>
        <p:spPr bwMode="auto">
          <a:xfrm>
            <a:off x="3686175" y="3181350"/>
            <a:ext cx="17113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FFFFFF"/>
                </a:solidFill>
              </a:rPr>
              <a:t>&amp; plant health</a:t>
            </a:r>
          </a:p>
        </p:txBody>
      </p:sp>
    </p:spTree>
    <p:extLst>
      <p:ext uri="{BB962C8B-B14F-4D97-AF65-F5344CB8AC3E}">
        <p14:creationId xmlns:p14="http://schemas.microsoft.com/office/powerpoint/2010/main" xmlns="" val="1727819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39" y="533614"/>
            <a:ext cx="7937369" cy="838200"/>
          </a:xfrm>
        </p:spPr>
        <p:txBody>
          <a:bodyPr/>
          <a:lstStyle/>
          <a:p>
            <a:r>
              <a:rPr lang="en-GB" dirty="0" smtClean="0"/>
              <a:t>Mapping to needs and objectives</a:t>
            </a:r>
            <a:endParaRPr lang="en-GB" dirty="0"/>
          </a:p>
        </p:txBody>
      </p:sp>
      <p:sp>
        <p:nvSpPr>
          <p:cNvPr id="4" name="TextBox 3"/>
          <p:cNvSpPr txBox="1"/>
          <p:nvPr/>
        </p:nvSpPr>
        <p:spPr>
          <a:xfrm>
            <a:off x="302511" y="1171759"/>
            <a:ext cx="2119491" cy="400110"/>
          </a:xfrm>
          <a:prstGeom prst="rect">
            <a:avLst/>
          </a:prstGeom>
          <a:noFill/>
        </p:spPr>
        <p:txBody>
          <a:bodyPr wrap="none" rtlCol="0">
            <a:spAutoFit/>
          </a:bodyPr>
          <a:lstStyle/>
          <a:p>
            <a:r>
              <a:rPr lang="en-GB" sz="2000" b="1" dirty="0" smtClean="0"/>
              <a:t>Theme/Initiative</a:t>
            </a:r>
            <a:endParaRPr lang="en-GB" sz="2000" b="1" dirty="0"/>
          </a:p>
        </p:txBody>
      </p:sp>
      <p:sp>
        <p:nvSpPr>
          <p:cNvPr id="5" name="TextBox 4"/>
          <p:cNvSpPr txBox="1"/>
          <p:nvPr/>
        </p:nvSpPr>
        <p:spPr>
          <a:xfrm>
            <a:off x="6586675" y="1095970"/>
            <a:ext cx="2485796" cy="707886"/>
          </a:xfrm>
          <a:prstGeom prst="rect">
            <a:avLst/>
          </a:prstGeom>
          <a:noFill/>
        </p:spPr>
        <p:txBody>
          <a:bodyPr wrap="square" rtlCol="0">
            <a:spAutoFit/>
          </a:bodyPr>
          <a:lstStyle/>
          <a:p>
            <a:r>
              <a:rPr lang="en-GB" sz="2000" b="1" dirty="0" smtClean="0"/>
              <a:t>Supports strategic goals:</a:t>
            </a:r>
            <a:endParaRPr lang="en-GB" sz="2000" dirty="0"/>
          </a:p>
        </p:txBody>
      </p:sp>
      <p:sp>
        <p:nvSpPr>
          <p:cNvPr id="6" name="TextBox 5"/>
          <p:cNvSpPr txBox="1"/>
          <p:nvPr/>
        </p:nvSpPr>
        <p:spPr>
          <a:xfrm>
            <a:off x="323527" y="3502643"/>
            <a:ext cx="2960503" cy="40011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000" b="1" dirty="0" smtClean="0"/>
              <a:t>Invasive species</a:t>
            </a:r>
            <a:endParaRPr lang="en-GB" sz="2000" b="1" dirty="0"/>
          </a:p>
        </p:txBody>
      </p:sp>
      <p:sp>
        <p:nvSpPr>
          <p:cNvPr id="7" name="TextBox 6"/>
          <p:cNvSpPr txBox="1"/>
          <p:nvPr/>
        </p:nvSpPr>
        <p:spPr>
          <a:xfrm>
            <a:off x="302511" y="5479408"/>
            <a:ext cx="2966803" cy="40011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000" b="1" dirty="0" smtClean="0"/>
              <a:t>Commodities</a:t>
            </a:r>
            <a:endParaRPr lang="en-GB" b="1" dirty="0"/>
          </a:p>
        </p:txBody>
      </p:sp>
      <p:sp>
        <p:nvSpPr>
          <p:cNvPr id="8" name="TextBox 7"/>
          <p:cNvSpPr txBox="1"/>
          <p:nvPr/>
        </p:nvSpPr>
        <p:spPr>
          <a:xfrm>
            <a:off x="323527" y="2923430"/>
            <a:ext cx="2966803" cy="40011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000" b="1" dirty="0" err="1" smtClean="0"/>
              <a:t>Bioservices</a:t>
            </a:r>
            <a:endParaRPr lang="en-GB" b="1" dirty="0"/>
          </a:p>
        </p:txBody>
      </p:sp>
      <p:sp>
        <p:nvSpPr>
          <p:cNvPr id="9" name="TextBox 8"/>
          <p:cNvSpPr txBox="1"/>
          <p:nvPr/>
        </p:nvSpPr>
        <p:spPr>
          <a:xfrm>
            <a:off x="323528" y="1571869"/>
            <a:ext cx="2987267" cy="707886"/>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2000" b="1" dirty="0" smtClean="0"/>
              <a:t>Publishing/ Knowledge Management</a:t>
            </a:r>
            <a:endParaRPr lang="en-GB" sz="2000" b="1" dirty="0"/>
          </a:p>
        </p:txBody>
      </p:sp>
      <p:sp>
        <p:nvSpPr>
          <p:cNvPr id="10" name="TextBox 9"/>
          <p:cNvSpPr txBox="1"/>
          <p:nvPr/>
        </p:nvSpPr>
        <p:spPr>
          <a:xfrm>
            <a:off x="323527" y="4109010"/>
            <a:ext cx="2955163" cy="707886"/>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000" b="1" dirty="0" smtClean="0"/>
              <a:t>Knowledge for Development</a:t>
            </a:r>
            <a:endParaRPr lang="en-GB" sz="2000" b="1" dirty="0"/>
          </a:p>
        </p:txBody>
      </p:sp>
      <p:sp>
        <p:nvSpPr>
          <p:cNvPr id="11" name="TextBox 10"/>
          <p:cNvSpPr txBox="1"/>
          <p:nvPr/>
        </p:nvSpPr>
        <p:spPr>
          <a:xfrm>
            <a:off x="302511" y="5981087"/>
            <a:ext cx="3008284" cy="461665"/>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000" b="1" dirty="0" smtClean="0"/>
              <a:t>Trade and Markets</a:t>
            </a:r>
            <a:r>
              <a:rPr lang="en-GB" b="1" dirty="0" smtClean="0"/>
              <a:t>           </a:t>
            </a:r>
            <a:endParaRPr lang="en-GB" b="1" dirty="0"/>
          </a:p>
        </p:txBody>
      </p:sp>
      <p:sp>
        <p:nvSpPr>
          <p:cNvPr id="12" name="TextBox 11"/>
          <p:cNvSpPr txBox="1"/>
          <p:nvPr/>
        </p:nvSpPr>
        <p:spPr>
          <a:xfrm>
            <a:off x="323528" y="2406046"/>
            <a:ext cx="2966803" cy="40011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000" b="1" dirty="0" smtClean="0"/>
              <a:t>Mobile</a:t>
            </a:r>
            <a:r>
              <a:rPr lang="en-GB" sz="2000" dirty="0" smtClean="0"/>
              <a:t>                </a:t>
            </a:r>
            <a:endParaRPr lang="en-GB" sz="2000" dirty="0"/>
          </a:p>
        </p:txBody>
      </p:sp>
      <p:sp>
        <p:nvSpPr>
          <p:cNvPr id="13" name="TextBox 12"/>
          <p:cNvSpPr txBox="1"/>
          <p:nvPr/>
        </p:nvSpPr>
        <p:spPr>
          <a:xfrm>
            <a:off x="323527" y="4944454"/>
            <a:ext cx="2945787" cy="40011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000" b="1" dirty="0" smtClean="0"/>
              <a:t>Plantwise</a:t>
            </a:r>
            <a:r>
              <a:rPr lang="en-GB" sz="2000" dirty="0" smtClean="0"/>
              <a:t>           </a:t>
            </a:r>
            <a:endParaRPr lang="en-GB" sz="2000" dirty="0"/>
          </a:p>
        </p:txBody>
      </p:sp>
      <p:sp>
        <p:nvSpPr>
          <p:cNvPr id="14" name="TextBox 13"/>
          <p:cNvSpPr txBox="1"/>
          <p:nvPr/>
        </p:nvSpPr>
        <p:spPr>
          <a:xfrm>
            <a:off x="3995936" y="1032442"/>
            <a:ext cx="2482756" cy="707886"/>
          </a:xfrm>
          <a:prstGeom prst="rect">
            <a:avLst/>
          </a:prstGeom>
          <a:noFill/>
        </p:spPr>
        <p:txBody>
          <a:bodyPr wrap="square" rtlCol="0">
            <a:spAutoFit/>
          </a:bodyPr>
          <a:lstStyle/>
          <a:p>
            <a:r>
              <a:rPr lang="en-GB" sz="2000" b="1" dirty="0" smtClean="0"/>
              <a:t>Builds capacity</a:t>
            </a:r>
          </a:p>
          <a:p>
            <a:r>
              <a:rPr lang="en-GB" sz="2000" b="1" dirty="0" smtClean="0"/>
              <a:t> in:</a:t>
            </a:r>
            <a:endParaRPr lang="en-GB" sz="2000" b="1" dirty="0"/>
          </a:p>
        </p:txBody>
      </p:sp>
      <p:sp>
        <p:nvSpPr>
          <p:cNvPr id="27" name="TextBox 26"/>
          <p:cNvSpPr txBox="1"/>
          <p:nvPr/>
        </p:nvSpPr>
        <p:spPr>
          <a:xfrm>
            <a:off x="3995936" y="1649968"/>
            <a:ext cx="2016224" cy="1200329"/>
          </a:xfrm>
          <a:prstGeom prst="rect">
            <a:avLst/>
          </a:prstGeom>
          <a:solidFill>
            <a:schemeClr val="tx2"/>
          </a:solidFill>
          <a:ln>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800" b="1" dirty="0" smtClean="0"/>
              <a:t>Availability, communication and use of knowledge</a:t>
            </a:r>
            <a:endParaRPr lang="en-GB" sz="1800" b="1" dirty="0"/>
          </a:p>
        </p:txBody>
      </p:sp>
      <p:sp>
        <p:nvSpPr>
          <p:cNvPr id="28" name="TextBox 27"/>
          <p:cNvSpPr txBox="1"/>
          <p:nvPr/>
        </p:nvSpPr>
        <p:spPr>
          <a:xfrm>
            <a:off x="3995935" y="3935605"/>
            <a:ext cx="2001891" cy="646331"/>
          </a:xfrm>
          <a:prstGeom prst="rect">
            <a:avLst/>
          </a:prstGeom>
          <a:solidFill>
            <a:schemeClr val="tx2"/>
          </a:solidFill>
          <a:ln>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800" b="1" dirty="0" smtClean="0"/>
              <a:t>Climate smart agriculture</a:t>
            </a:r>
            <a:endParaRPr lang="en-GB" sz="1800" b="1" dirty="0"/>
          </a:p>
        </p:txBody>
      </p:sp>
      <p:sp>
        <p:nvSpPr>
          <p:cNvPr id="29" name="TextBox 28"/>
          <p:cNvSpPr txBox="1"/>
          <p:nvPr/>
        </p:nvSpPr>
        <p:spPr>
          <a:xfrm>
            <a:off x="3995936" y="2923430"/>
            <a:ext cx="2016224" cy="923330"/>
          </a:xfrm>
          <a:prstGeom prst="rect">
            <a:avLst/>
          </a:prstGeom>
          <a:solidFill>
            <a:schemeClr val="tx2"/>
          </a:solidFill>
          <a:ln>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800" b="1" dirty="0" smtClean="0"/>
              <a:t>Protecting biodiversity and  environment</a:t>
            </a:r>
            <a:endParaRPr lang="en-GB" sz="1800" b="1" dirty="0"/>
          </a:p>
        </p:txBody>
      </p:sp>
      <p:sp>
        <p:nvSpPr>
          <p:cNvPr id="30" name="TextBox 29"/>
          <p:cNvSpPr txBox="1"/>
          <p:nvPr/>
        </p:nvSpPr>
        <p:spPr>
          <a:xfrm>
            <a:off x="3995935" y="5479408"/>
            <a:ext cx="1978494" cy="923330"/>
          </a:xfrm>
          <a:prstGeom prst="rect">
            <a:avLst/>
          </a:prstGeom>
          <a:solidFill>
            <a:schemeClr val="tx2"/>
          </a:solidFill>
          <a:ln>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800" b="1" dirty="0" smtClean="0"/>
              <a:t>Improving trade</a:t>
            </a:r>
            <a:r>
              <a:rPr lang="en-GB" sz="1800" b="1" dirty="0"/>
              <a:t> </a:t>
            </a:r>
            <a:r>
              <a:rPr lang="en-GB" sz="1800" b="1" dirty="0" smtClean="0"/>
              <a:t>and market access</a:t>
            </a:r>
            <a:endParaRPr lang="en-GB" sz="1800" b="1" dirty="0"/>
          </a:p>
        </p:txBody>
      </p:sp>
      <p:sp>
        <p:nvSpPr>
          <p:cNvPr id="31" name="TextBox 30"/>
          <p:cNvSpPr txBox="1"/>
          <p:nvPr/>
        </p:nvSpPr>
        <p:spPr>
          <a:xfrm>
            <a:off x="3995936" y="4726879"/>
            <a:ext cx="1978494" cy="646331"/>
          </a:xfrm>
          <a:prstGeom prst="rect">
            <a:avLst/>
          </a:prstGeom>
          <a:solidFill>
            <a:schemeClr val="tx2"/>
          </a:solidFill>
          <a:ln>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800" b="1" dirty="0" smtClean="0"/>
              <a:t>Better  systems for plant health </a:t>
            </a:r>
            <a:endParaRPr lang="en-GB" sz="1800" b="1" dirty="0"/>
          </a:p>
        </p:txBody>
      </p:sp>
      <p:sp>
        <p:nvSpPr>
          <p:cNvPr id="32" name="Rounded Rectangle 31"/>
          <p:cNvSpPr/>
          <p:nvPr/>
        </p:nvSpPr>
        <p:spPr>
          <a:xfrm>
            <a:off x="6727088" y="5373210"/>
            <a:ext cx="1876159" cy="1172686"/>
          </a:xfrm>
          <a:prstGeom prst="roundRect">
            <a:avLst/>
          </a:prstGeom>
          <a:solidFill>
            <a:schemeClr val="bg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solidFill>
                  <a:schemeClr val="bg1"/>
                </a:solidFill>
              </a:rPr>
              <a:t>Increased farmer</a:t>
            </a:r>
          </a:p>
          <a:p>
            <a:pPr algn="ctr"/>
            <a:r>
              <a:rPr lang="en-GB" sz="1600" b="1" dirty="0" smtClean="0">
                <a:solidFill>
                  <a:schemeClr val="bg1"/>
                </a:solidFill>
              </a:rPr>
              <a:t> incomes</a:t>
            </a:r>
            <a:endParaRPr lang="en-GB" sz="1600" b="1" dirty="0">
              <a:solidFill>
                <a:schemeClr val="bg1"/>
              </a:solidFill>
            </a:endParaRPr>
          </a:p>
        </p:txBody>
      </p:sp>
      <p:sp>
        <p:nvSpPr>
          <p:cNvPr id="33" name="Rounded Rectangle 32"/>
          <p:cNvSpPr/>
          <p:nvPr/>
        </p:nvSpPr>
        <p:spPr>
          <a:xfrm>
            <a:off x="6748879" y="4297759"/>
            <a:ext cx="1808444" cy="1038274"/>
          </a:xfrm>
          <a:prstGeom prst="roundRect">
            <a:avLst/>
          </a:prstGeom>
          <a:solidFill>
            <a:schemeClr val="bg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solidFill>
                  <a:schemeClr val="bg1"/>
                </a:solidFill>
              </a:rPr>
              <a:t>Greater food and nutrition security</a:t>
            </a:r>
            <a:endParaRPr lang="en-GB" sz="1600" b="1" dirty="0">
              <a:solidFill>
                <a:schemeClr val="bg1"/>
              </a:solidFill>
            </a:endParaRPr>
          </a:p>
        </p:txBody>
      </p:sp>
      <p:sp>
        <p:nvSpPr>
          <p:cNvPr id="34" name="Rounded Rectangle 33"/>
          <p:cNvSpPr/>
          <p:nvPr/>
        </p:nvSpPr>
        <p:spPr>
          <a:xfrm>
            <a:off x="6695884" y="1740327"/>
            <a:ext cx="1785531" cy="1155381"/>
          </a:xfrm>
          <a:prstGeom prst="roundRect">
            <a:avLst/>
          </a:prstGeom>
          <a:solidFill>
            <a:schemeClr val="bg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solidFill>
                  <a:schemeClr val="bg1"/>
                </a:solidFill>
              </a:rPr>
              <a:t>More sustainable farming practices</a:t>
            </a:r>
            <a:endParaRPr lang="en-GB" sz="1600" b="1" dirty="0">
              <a:solidFill>
                <a:schemeClr val="bg1"/>
              </a:solidFill>
            </a:endParaRPr>
          </a:p>
        </p:txBody>
      </p:sp>
      <p:sp>
        <p:nvSpPr>
          <p:cNvPr id="35" name="Rounded Rectangle 34"/>
          <p:cNvSpPr/>
          <p:nvPr/>
        </p:nvSpPr>
        <p:spPr>
          <a:xfrm>
            <a:off x="6727088" y="2989192"/>
            <a:ext cx="1808443" cy="1152128"/>
          </a:xfrm>
          <a:prstGeom prst="roundRect">
            <a:avLst/>
          </a:prstGeom>
          <a:solidFill>
            <a:schemeClr val="bg2"/>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solidFill>
                  <a:schemeClr val="bg1"/>
                </a:solidFill>
              </a:rPr>
              <a:t>Protection of environment and biodiversity</a:t>
            </a:r>
            <a:endParaRPr lang="en-GB" sz="1600" b="1" dirty="0">
              <a:solidFill>
                <a:schemeClr val="bg1"/>
              </a:solidFill>
            </a:endParaRPr>
          </a:p>
        </p:txBody>
      </p:sp>
      <p:sp>
        <p:nvSpPr>
          <p:cNvPr id="36" name="Isosceles Triangle 35"/>
          <p:cNvSpPr/>
          <p:nvPr/>
        </p:nvSpPr>
        <p:spPr>
          <a:xfrm rot="5400000" flipH="1">
            <a:off x="1189601" y="3671445"/>
            <a:ext cx="4892501" cy="650113"/>
          </a:xfrm>
          <a:prstGeom prst="triangle">
            <a:avLst/>
          </a:prstGeom>
          <a:solidFill>
            <a:schemeClr val="tx1">
              <a:lumMod val="25000"/>
              <a:lumOff val="75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p:cNvSpPr/>
          <p:nvPr/>
        </p:nvSpPr>
        <p:spPr>
          <a:xfrm rot="5400000" flipH="1">
            <a:off x="4050064" y="3736034"/>
            <a:ext cx="4641527" cy="650113"/>
          </a:xfrm>
          <a:prstGeom prst="triangle">
            <a:avLst/>
          </a:prstGeom>
          <a:solidFill>
            <a:schemeClr val="tx1">
              <a:lumMod val="25000"/>
              <a:lumOff val="75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515547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2"/>
          </p:nvPr>
        </p:nvSpPr>
        <p:spPr/>
        <p:txBody>
          <a:bodyPr/>
          <a:lstStyle/>
          <a:p>
            <a:r>
              <a:rPr lang="en-GB" sz="1600" b="1" dirty="0"/>
              <a:t>Mozambique and Kenya</a:t>
            </a:r>
          </a:p>
          <a:p>
            <a:pPr>
              <a:spcBef>
                <a:spcPts val="1200"/>
              </a:spcBef>
            </a:pPr>
            <a:r>
              <a:rPr lang="en-GB" sz="1600" b="1" dirty="0"/>
              <a:t>2010 – 2013</a:t>
            </a:r>
          </a:p>
          <a:p>
            <a:pPr>
              <a:spcBef>
                <a:spcPts val="1200"/>
              </a:spcBef>
            </a:pPr>
            <a:r>
              <a:rPr lang="en-GB" sz="1600" b="1" dirty="0"/>
              <a:t>Funded by CFC, European Union &amp; participating Country </a:t>
            </a:r>
            <a:r>
              <a:rPr lang="en-GB" sz="1600" b="1" dirty="0" smtClean="0"/>
              <a:t>governments</a:t>
            </a:r>
            <a:endParaRPr lang="en-GB" sz="1600" b="1" dirty="0"/>
          </a:p>
        </p:txBody>
      </p:sp>
      <p:sp>
        <p:nvSpPr>
          <p:cNvPr id="30724" name="Rectangle 4"/>
          <p:cNvSpPr>
            <a:spLocks noGrp="1" noChangeArrowheads="1"/>
          </p:cNvSpPr>
          <p:nvPr>
            <p:ph type="title"/>
          </p:nvPr>
        </p:nvSpPr>
        <p:spPr/>
        <p:txBody>
          <a:bodyPr/>
          <a:lstStyle/>
          <a:p>
            <a:pPr eaLnBrk="1" hangingPunct="1"/>
            <a:r>
              <a:rPr lang="en-GB" dirty="0" smtClean="0">
                <a:solidFill>
                  <a:schemeClr val="bg1"/>
                </a:solidFill>
              </a:rPr>
              <a:t>Integrated Crop Management</a:t>
            </a:r>
          </a:p>
        </p:txBody>
      </p:sp>
      <p:sp>
        <p:nvSpPr>
          <p:cNvPr id="3" name="Text Placeholder 2"/>
          <p:cNvSpPr>
            <a:spLocks noGrp="1"/>
          </p:cNvSpPr>
          <p:nvPr>
            <p:ph type="body" sz="quarter" idx="11"/>
          </p:nvPr>
        </p:nvSpPr>
        <p:spPr/>
        <p:txBody>
          <a:bodyPr/>
          <a:lstStyle/>
          <a:p>
            <a:pPr>
              <a:buSzPct val="120000"/>
              <a:defRPr/>
            </a:pPr>
            <a:r>
              <a:rPr lang="en-GB" dirty="0"/>
              <a:t>Using integrated crop management approach including gender-responsive options</a:t>
            </a:r>
          </a:p>
          <a:p>
            <a:pPr>
              <a:buSzPct val="120000"/>
              <a:defRPr/>
            </a:pPr>
            <a:endParaRPr lang="en-GB" b="1" dirty="0" smtClean="0"/>
          </a:p>
          <a:p>
            <a:pPr>
              <a:buSzPct val="120000"/>
              <a:defRPr/>
            </a:pPr>
            <a:r>
              <a:rPr lang="en-GB" b="1" dirty="0" smtClean="0"/>
              <a:t>Targets</a:t>
            </a:r>
            <a:r>
              <a:rPr lang="en-GB" b="1" dirty="0"/>
              <a:t>:</a:t>
            </a:r>
          </a:p>
          <a:p>
            <a:pPr lvl="1">
              <a:buSzPct val="80000"/>
              <a:defRPr/>
            </a:pPr>
            <a:r>
              <a:rPr lang="en-GB" dirty="0"/>
              <a:t>Cut pesticide use by 50%</a:t>
            </a:r>
          </a:p>
          <a:p>
            <a:pPr lvl="1">
              <a:buSzPct val="80000"/>
              <a:defRPr/>
            </a:pPr>
            <a:r>
              <a:rPr lang="en-GB" dirty="0"/>
              <a:t>Increase incomes by &gt;30%</a:t>
            </a:r>
          </a:p>
          <a:p>
            <a:pPr lvl="1">
              <a:buSzPct val="80000"/>
              <a:defRPr/>
            </a:pPr>
            <a:r>
              <a:rPr lang="en-GB" dirty="0"/>
              <a:t>Establish &gt;200 farmer field schools</a:t>
            </a:r>
          </a:p>
          <a:p>
            <a:pPr>
              <a:buSzPct val="120000"/>
              <a:defRPr/>
            </a:pPr>
            <a:endParaRPr lang="en-GB" b="1" dirty="0" smtClean="0"/>
          </a:p>
          <a:p>
            <a:pPr>
              <a:buSzPct val="120000"/>
              <a:defRPr/>
            </a:pPr>
            <a:r>
              <a:rPr lang="en-GB" b="1" dirty="0" smtClean="0"/>
              <a:t>To </a:t>
            </a:r>
            <a:r>
              <a:rPr lang="en-GB" b="1" dirty="0"/>
              <a:t>date:</a:t>
            </a:r>
          </a:p>
          <a:p>
            <a:pPr lvl="1">
              <a:buSzPct val="80000"/>
              <a:defRPr/>
            </a:pPr>
            <a:r>
              <a:rPr lang="en-GB" dirty="0"/>
              <a:t>113 field school trainers trained</a:t>
            </a:r>
          </a:p>
          <a:p>
            <a:pPr lvl="1">
              <a:buSzPct val="80000"/>
              <a:defRPr/>
            </a:pPr>
            <a:r>
              <a:rPr lang="en-GB" dirty="0"/>
              <a:t>104 field schools reaching &gt;2000 farmers  </a:t>
            </a:r>
          </a:p>
        </p:txBody>
      </p:sp>
      <p:sp>
        <p:nvSpPr>
          <p:cNvPr id="4" name="Text Placeholder 3"/>
          <p:cNvSpPr>
            <a:spLocks noGrp="1"/>
          </p:cNvSpPr>
          <p:nvPr>
            <p:ph type="body" sz="quarter" idx="12"/>
          </p:nvPr>
        </p:nvSpPr>
        <p:spPr/>
        <p:txBody>
          <a:bodyPr anchor="b"/>
          <a:lstStyle/>
          <a:p>
            <a:r>
              <a:rPr lang="en-GB" sz="2800" dirty="0">
                <a:solidFill>
                  <a:schemeClr val="bg2"/>
                </a:solidFill>
              </a:rPr>
              <a:t>Improving cotton </a:t>
            </a:r>
            <a:r>
              <a:rPr lang="en-GB" sz="2800" dirty="0" smtClean="0">
                <a:solidFill>
                  <a:schemeClr val="bg2"/>
                </a:solidFill>
              </a:rPr>
              <a:t>production</a:t>
            </a:r>
            <a:endParaRPr lang="en-GB" sz="2800" dirty="0">
              <a:solidFill>
                <a:schemeClr val="bg2"/>
              </a:solidFill>
            </a:endParaRPr>
          </a:p>
        </p:txBody>
      </p:sp>
      <p:pic>
        <p:nvPicPr>
          <p:cNvPr id="10" name="Picture 1"/>
          <p:cNvPicPr>
            <a:picLocks noGrp="1" noChangeAspect="1"/>
          </p:cNvPicPr>
          <p:nvPr>
            <p:ph type="pic" sz="quarter" idx="10"/>
          </p:nvPr>
        </p:nvPicPr>
        <p:blipFill>
          <a:blip r:embed="rId3" cstate="print">
            <a:extLst>
              <a:ext uri="{28A0092B-C50C-407E-A947-70E740481C1C}">
                <a14:useLocalDpi xmlns:a14="http://schemas.microsoft.com/office/drawing/2010/main" xmlns=""/>
              </a:ext>
            </a:extLst>
          </a:blip>
          <a:srcRect/>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2"/>
          </p:nvPr>
        </p:nvSpPr>
        <p:spPr/>
        <p:txBody>
          <a:bodyPr/>
          <a:lstStyle/>
          <a:p>
            <a:r>
              <a:rPr lang="en-GB" sz="1600" b="1" dirty="0"/>
              <a:t>Sub-Saharan Africa</a:t>
            </a:r>
          </a:p>
          <a:p>
            <a:pPr>
              <a:spcBef>
                <a:spcPts val="1200"/>
              </a:spcBef>
            </a:pPr>
            <a:r>
              <a:rPr lang="en-GB" sz="1600" b="1" dirty="0"/>
              <a:t>2010 – 2014</a:t>
            </a:r>
          </a:p>
          <a:p>
            <a:pPr>
              <a:spcBef>
                <a:spcPts val="1200"/>
              </a:spcBef>
            </a:pPr>
            <a:r>
              <a:rPr lang="en-GB" sz="1600" b="1" dirty="0"/>
              <a:t>Funded by the Bill &amp; Melinda Gates </a:t>
            </a:r>
            <a:r>
              <a:rPr lang="en-GB" sz="1600" b="1" dirty="0" smtClean="0"/>
              <a:t>Foundation</a:t>
            </a:r>
            <a:endParaRPr lang="en-GB" sz="1600" b="1" dirty="0"/>
          </a:p>
        </p:txBody>
      </p:sp>
      <p:sp>
        <p:nvSpPr>
          <p:cNvPr id="31748" name="Rectangle 4"/>
          <p:cNvSpPr>
            <a:spLocks noGrp="1" noChangeArrowheads="1"/>
          </p:cNvSpPr>
          <p:nvPr>
            <p:ph type="title"/>
          </p:nvPr>
        </p:nvSpPr>
        <p:spPr/>
        <p:txBody>
          <a:bodyPr/>
          <a:lstStyle/>
          <a:p>
            <a:pPr eaLnBrk="1" hangingPunct="1"/>
            <a:r>
              <a:rPr lang="en-GB" dirty="0" smtClean="0">
                <a:solidFill>
                  <a:schemeClr val="bg1"/>
                </a:solidFill>
              </a:rPr>
              <a:t>Development</a:t>
            </a:r>
            <a:br>
              <a:rPr lang="en-GB" dirty="0" smtClean="0">
                <a:solidFill>
                  <a:schemeClr val="bg1"/>
                </a:solidFill>
              </a:rPr>
            </a:br>
            <a:r>
              <a:rPr lang="en-GB" dirty="0" smtClean="0"/>
              <a:t>Know-how</a:t>
            </a:r>
            <a:endParaRPr lang="en-GB" dirty="0" smtClean="0">
              <a:solidFill>
                <a:schemeClr val="bg1"/>
              </a:solidFill>
            </a:endParaRPr>
          </a:p>
        </p:txBody>
      </p:sp>
      <p:sp>
        <p:nvSpPr>
          <p:cNvPr id="3" name="Text Placeholder 2"/>
          <p:cNvSpPr>
            <a:spLocks noGrp="1"/>
          </p:cNvSpPr>
          <p:nvPr>
            <p:ph type="body" sz="quarter" idx="11"/>
          </p:nvPr>
        </p:nvSpPr>
        <p:spPr/>
        <p:txBody>
          <a:bodyPr/>
          <a:lstStyle/>
          <a:p>
            <a:pPr lvl="1">
              <a:spcAft>
                <a:spcPts val="600"/>
              </a:spcAft>
              <a:buSzPct val="80000"/>
              <a:defRPr/>
            </a:pPr>
            <a:r>
              <a:rPr lang="en-GB" dirty="0"/>
              <a:t>Acts as the interface between developers of integrated soil fertility management knowledge (e.g. projects) and those who use the knowledge - extension workers, </a:t>
            </a:r>
            <a:r>
              <a:rPr lang="en-GB" dirty="0" err="1"/>
              <a:t>agrodealers</a:t>
            </a:r>
            <a:r>
              <a:rPr lang="en-GB" dirty="0"/>
              <a:t> and farmers </a:t>
            </a:r>
          </a:p>
          <a:p>
            <a:pPr lvl="1">
              <a:spcAft>
                <a:spcPts val="600"/>
              </a:spcAft>
              <a:buSzPct val="80000"/>
              <a:defRPr/>
            </a:pPr>
            <a:r>
              <a:rPr lang="en-GB" dirty="0"/>
              <a:t>Works with partners to design information materials that are customised for the target audiences </a:t>
            </a:r>
          </a:p>
          <a:p>
            <a:pPr lvl="1">
              <a:spcAft>
                <a:spcPts val="600"/>
              </a:spcAft>
              <a:buSzPct val="80000"/>
              <a:defRPr/>
            </a:pPr>
            <a:r>
              <a:rPr lang="en-GB" dirty="0"/>
              <a:t>Materials include policy briefs, booklets, radio and TV programmes</a:t>
            </a:r>
          </a:p>
          <a:p>
            <a:pPr lvl="1">
              <a:buSzPct val="80000"/>
              <a:defRPr/>
            </a:pPr>
            <a:endParaRPr lang="en-GB" dirty="0"/>
          </a:p>
          <a:p>
            <a:endParaRPr lang="en-GB" dirty="0"/>
          </a:p>
          <a:p>
            <a:endParaRPr lang="en-GB" dirty="0"/>
          </a:p>
          <a:p>
            <a:endParaRPr lang="en-GB" dirty="0"/>
          </a:p>
        </p:txBody>
      </p:sp>
      <p:sp>
        <p:nvSpPr>
          <p:cNvPr id="4" name="Text Placeholder 3"/>
          <p:cNvSpPr>
            <a:spLocks noGrp="1"/>
          </p:cNvSpPr>
          <p:nvPr>
            <p:ph type="body" sz="quarter" idx="12"/>
          </p:nvPr>
        </p:nvSpPr>
        <p:spPr/>
        <p:txBody>
          <a:bodyPr anchor="b"/>
          <a:lstStyle/>
          <a:p>
            <a:r>
              <a:rPr lang="en-GB" sz="2800" dirty="0">
                <a:solidFill>
                  <a:schemeClr val="bg2"/>
                </a:solidFill>
              </a:rPr>
              <a:t>Africa Soil Health </a:t>
            </a:r>
            <a:r>
              <a:rPr lang="en-GB" sz="2800" dirty="0" smtClean="0">
                <a:solidFill>
                  <a:schemeClr val="bg2"/>
                </a:solidFill>
              </a:rPr>
              <a:t>Consortium</a:t>
            </a:r>
            <a:endParaRPr lang="en-GB" sz="2800" dirty="0">
              <a:solidFill>
                <a:schemeClr val="bg2"/>
              </a:solidFill>
            </a:endParaRPr>
          </a:p>
        </p:txBody>
      </p:sp>
      <p:pic>
        <p:nvPicPr>
          <p:cNvPr id="10" name="Picture 1"/>
          <p:cNvPicPr>
            <a:picLocks noGrp="1" noChangeAspect="1"/>
          </p:cNvPicPr>
          <p:nvPr>
            <p:ph type="pic" sz="quarter" idx="10"/>
          </p:nvPr>
        </p:nvPicPr>
        <p:blipFill>
          <a:blip r:embed="rId3" cstate="print">
            <a:extLst>
              <a:ext uri="{28A0092B-C50C-407E-A947-70E740481C1C}">
                <a14:useLocalDpi xmlns:a14="http://schemas.microsoft.com/office/drawing/2010/main" xmlns=""/>
              </a:ext>
            </a:extLst>
          </a:blip>
          <a:srcRect/>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a:xfrm>
            <a:off x="3492500" y="1103313"/>
            <a:ext cx="5400675" cy="3729037"/>
          </a:xfrm>
        </p:spPr>
        <p:txBody>
          <a:bodyPr/>
          <a:lstStyle/>
          <a:p>
            <a:pPr>
              <a:buSzPct val="120000"/>
            </a:pPr>
            <a:r>
              <a:rPr lang="en-GB" sz="2800" b="1" dirty="0" smtClean="0">
                <a:solidFill>
                  <a:schemeClr val="bg2"/>
                </a:solidFill>
              </a:rPr>
              <a:t>Perking up coffee in Africa</a:t>
            </a:r>
            <a:endParaRPr lang="en-GB" sz="2800" b="1" dirty="0">
              <a:solidFill>
                <a:schemeClr val="bg2"/>
              </a:solidFill>
            </a:endParaRPr>
          </a:p>
          <a:p>
            <a:pPr>
              <a:buSzPct val="120000"/>
            </a:pPr>
            <a:endParaRPr lang="en-GB" sz="1000" b="1" dirty="0">
              <a:solidFill>
                <a:srgbClr val="5BBF21"/>
              </a:solidFill>
            </a:endParaRPr>
          </a:p>
          <a:p>
            <a:pPr>
              <a:buSzPct val="120000"/>
            </a:pPr>
            <a:r>
              <a:rPr lang="en-GB" sz="2000" dirty="0"/>
              <a:t>Farmers in </a:t>
            </a:r>
            <a:r>
              <a:rPr lang="en-GB" sz="2000" b="1" dirty="0" smtClean="0"/>
              <a:t>Ethiopia, Rwanda</a:t>
            </a:r>
            <a:r>
              <a:rPr lang="en-GB" sz="2000" dirty="0" smtClean="0"/>
              <a:t> </a:t>
            </a:r>
            <a:r>
              <a:rPr lang="en-GB" sz="2000" dirty="0"/>
              <a:t>and </a:t>
            </a:r>
            <a:r>
              <a:rPr lang="en-GB" sz="2000" b="1" dirty="0" smtClean="0"/>
              <a:t>Cameroun</a:t>
            </a:r>
            <a:r>
              <a:rPr lang="en-GB" sz="2000" dirty="0" smtClean="0"/>
              <a:t> </a:t>
            </a:r>
            <a:r>
              <a:rPr lang="en-GB" sz="2000" dirty="0"/>
              <a:t>get a better return for their coffee crop after learning new processing techniques that improve the quality of their </a:t>
            </a:r>
            <a:r>
              <a:rPr lang="en-GB" sz="2000" dirty="0" smtClean="0"/>
              <a:t>coffee:</a:t>
            </a:r>
          </a:p>
          <a:p>
            <a:pPr>
              <a:buSzPct val="120000"/>
            </a:pPr>
            <a:endParaRPr lang="en-GB" sz="2000" dirty="0" smtClean="0"/>
          </a:p>
          <a:p>
            <a:pPr marL="342900" indent="-342900">
              <a:spcAft>
                <a:spcPts val="1200"/>
              </a:spcAft>
              <a:buClr>
                <a:schemeClr val="bg2"/>
              </a:buClr>
              <a:buSzPct val="90000"/>
              <a:buFont typeface="Wingdings" pitchFamily="2" charset="2"/>
              <a:buChar char="Ø"/>
            </a:pPr>
            <a:r>
              <a:rPr lang="en-GB" sz="2000" dirty="0" smtClean="0"/>
              <a:t>Farmer field schools teach new processing techniques to deliver higher quality</a:t>
            </a:r>
          </a:p>
          <a:p>
            <a:pPr marL="342900" indent="-342900">
              <a:spcAft>
                <a:spcPts val="1200"/>
              </a:spcAft>
              <a:buClr>
                <a:schemeClr val="bg2"/>
              </a:buClr>
              <a:buSzPct val="90000"/>
              <a:buFont typeface="Wingdings" pitchFamily="2" charset="2"/>
              <a:buChar char="Ø"/>
            </a:pPr>
            <a:r>
              <a:rPr lang="en-GB" sz="2000" dirty="0" smtClean="0"/>
              <a:t>Marketing helps farmers stimulate demand </a:t>
            </a:r>
            <a:r>
              <a:rPr lang="en-GB" sz="2000" dirty="0"/>
              <a:t>for coffees produced by the new </a:t>
            </a:r>
            <a:r>
              <a:rPr lang="en-GB" sz="2000" dirty="0" smtClean="0"/>
              <a:t>approach, </a:t>
            </a:r>
            <a:r>
              <a:rPr lang="en-GB" sz="2000" dirty="0"/>
              <a:t>with premiums of over </a:t>
            </a:r>
            <a:r>
              <a:rPr lang="en-GB" sz="2000" b="1" dirty="0"/>
              <a:t>30%</a:t>
            </a:r>
            <a:r>
              <a:rPr lang="en-GB" sz="2000" dirty="0"/>
              <a:t> above the usual prices being realised</a:t>
            </a:r>
            <a:r>
              <a:rPr lang="en-GB" sz="2000" dirty="0" smtClean="0"/>
              <a:t>.</a:t>
            </a:r>
          </a:p>
          <a:p>
            <a:pPr marL="342900" indent="-342900">
              <a:spcAft>
                <a:spcPts val="1200"/>
              </a:spcAft>
              <a:buClr>
                <a:schemeClr val="bg2"/>
              </a:buClr>
              <a:buSzPct val="90000"/>
              <a:buFont typeface="Wingdings" pitchFamily="2" charset="2"/>
              <a:buChar char="Ø"/>
            </a:pPr>
            <a:r>
              <a:rPr lang="en-GB" sz="2000" dirty="0" smtClean="0"/>
              <a:t>Microfinance initiatives help more farmers buy equipment to adopt the new techniques</a:t>
            </a:r>
            <a:endParaRPr lang="en-GB" sz="1800" dirty="0"/>
          </a:p>
        </p:txBody>
      </p:sp>
      <p:sp>
        <p:nvSpPr>
          <p:cNvPr id="122883" name="Rectangle 3"/>
          <p:cNvSpPr>
            <a:spLocks noChangeArrowheads="1"/>
          </p:cNvSpPr>
          <p:nvPr/>
        </p:nvSpPr>
        <p:spPr bwMode="auto">
          <a:xfrm>
            <a:off x="392113" y="-6350"/>
            <a:ext cx="2808287" cy="6858000"/>
          </a:xfrm>
          <a:prstGeom prst="rect">
            <a:avLst/>
          </a:prstGeom>
          <a:solidFill>
            <a:srgbClr val="30C30D"/>
          </a:solidFill>
          <a:ln w="9525">
            <a:noFill/>
            <a:miter lim="800000"/>
            <a:headEnd/>
            <a:tailEnd/>
          </a:ln>
          <a:effectLst/>
        </p:spPr>
        <p:txBody>
          <a:bodyPr wrap="none" anchor="ctr"/>
          <a:lstStyle/>
          <a:p>
            <a:r>
              <a:rPr lang="en-GB" dirty="0" smtClean="0">
                <a:solidFill>
                  <a:srgbClr val="FFFFFF"/>
                </a:solidFill>
              </a:rPr>
              <a:t> Funded by:</a:t>
            </a:r>
            <a:endParaRPr lang="en-GB" dirty="0">
              <a:solidFill>
                <a:srgbClr val="FFFFFF"/>
              </a:solidFill>
            </a:endParaRPr>
          </a:p>
        </p:txBody>
      </p:sp>
      <p:sp>
        <p:nvSpPr>
          <p:cNvPr id="122884" name="Rectangle 4"/>
          <p:cNvSpPr>
            <a:spLocks noGrp="1" noChangeArrowheads="1"/>
          </p:cNvSpPr>
          <p:nvPr>
            <p:ph type="title"/>
          </p:nvPr>
        </p:nvSpPr>
        <p:spPr>
          <a:xfrm>
            <a:off x="414338" y="405300"/>
            <a:ext cx="2789237" cy="838200"/>
          </a:xfrm>
        </p:spPr>
        <p:txBody>
          <a:bodyPr/>
          <a:lstStyle/>
          <a:p>
            <a:r>
              <a:rPr lang="en-US" dirty="0" smtClean="0">
                <a:solidFill>
                  <a:schemeClr val="bg1"/>
                </a:solidFill>
              </a:rPr>
              <a:t>Trade &amp; market access</a:t>
            </a:r>
            <a:endParaRPr lang="en-GB" dirty="0"/>
          </a:p>
        </p:txBody>
      </p:sp>
      <p:sp>
        <p:nvSpPr>
          <p:cNvPr id="122885" name="Rectangle 5"/>
          <p:cNvSpPr>
            <a:spLocks noChangeArrowheads="1"/>
          </p:cNvSpPr>
          <p:nvPr/>
        </p:nvSpPr>
        <p:spPr bwMode="auto">
          <a:xfrm>
            <a:off x="3365500" y="1484313"/>
            <a:ext cx="2862263"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p>
            <a:pPr>
              <a:lnSpc>
                <a:spcPts val="3200"/>
              </a:lnSpc>
            </a:pPr>
            <a:endParaRPr lang="en-US" sz="3200" b="1">
              <a:solidFill>
                <a:srgbClr val="262626"/>
              </a:solidFill>
            </a:endParaRPr>
          </a:p>
        </p:txBody>
      </p:sp>
      <p:pic>
        <p:nvPicPr>
          <p:cNvPr id="122886" name="Picture 6" descr="Womens market - selling coffee small"/>
          <p:cNvPicPr>
            <a:picLocks noChangeAspect="1" noChangeArrowheads="1"/>
          </p:cNvPicPr>
          <p:nvPr/>
        </p:nvPicPr>
        <p:blipFill>
          <a:blip r:embed="rId3">
            <a:extLst>
              <a:ext uri="{28A0092B-C50C-407E-A947-70E740481C1C}">
                <a14:useLocalDpi xmlns:a14="http://schemas.microsoft.com/office/drawing/2010/main" xmlns="" val="0"/>
              </a:ext>
            </a:extLst>
          </a:blip>
          <a:srcRect l="6311" t="11642" r="9773" b="7707"/>
          <a:stretch>
            <a:fillRect/>
          </a:stretch>
        </p:blipFill>
        <p:spPr bwMode="auto">
          <a:xfrm>
            <a:off x="395288" y="1631950"/>
            <a:ext cx="2805112"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92113" y="5340350"/>
            <a:ext cx="1951368" cy="1323439"/>
          </a:xfrm>
          <a:prstGeom prst="rect">
            <a:avLst/>
          </a:prstGeom>
          <a:noFill/>
        </p:spPr>
        <p:txBody>
          <a:bodyPr wrap="none" rtlCol="0">
            <a:spAutoFit/>
          </a:bodyPr>
          <a:lstStyle/>
          <a:p>
            <a:r>
              <a:rPr lang="en-GB" sz="2000" b="1" dirty="0" smtClean="0">
                <a:solidFill>
                  <a:srgbClr val="FFFFFF"/>
                </a:solidFill>
              </a:rPr>
              <a:t>Funded by:</a:t>
            </a:r>
          </a:p>
          <a:p>
            <a:pPr marL="342900" indent="-342900">
              <a:buFont typeface="Arial" pitchFamily="34" charset="0"/>
              <a:buChar char="•"/>
            </a:pPr>
            <a:r>
              <a:rPr lang="en-GB" sz="2000" b="1" dirty="0" smtClean="0">
                <a:solidFill>
                  <a:srgbClr val="FFFFFF"/>
                </a:solidFill>
              </a:rPr>
              <a:t>CFC</a:t>
            </a:r>
          </a:p>
          <a:p>
            <a:pPr marL="342900" indent="-342900">
              <a:buFont typeface="Arial" pitchFamily="34" charset="0"/>
              <a:buChar char="•"/>
            </a:pPr>
            <a:r>
              <a:rPr lang="en-GB" sz="2000" b="1" dirty="0" smtClean="0">
                <a:solidFill>
                  <a:srgbClr val="FFFFFF"/>
                </a:solidFill>
              </a:rPr>
              <a:t>World Bank</a:t>
            </a:r>
          </a:p>
          <a:p>
            <a:pPr marL="342900" indent="-342900">
              <a:buFont typeface="Arial" pitchFamily="34" charset="0"/>
              <a:buChar char="•"/>
            </a:pPr>
            <a:r>
              <a:rPr lang="en-GB" sz="2000" b="1" dirty="0" err="1" smtClean="0">
                <a:solidFill>
                  <a:srgbClr val="FFFFFF"/>
                </a:solidFill>
              </a:rPr>
              <a:t>Rabobank</a:t>
            </a:r>
            <a:endParaRPr lang="en-GB" sz="2000" b="1" dirty="0">
              <a:solidFill>
                <a:srgbClr val="FFFFFF"/>
              </a:solidFill>
            </a:endParaRPr>
          </a:p>
        </p:txBody>
      </p:sp>
    </p:spTree>
    <p:extLst>
      <p:ext uri="{BB962C8B-B14F-4D97-AF65-F5344CB8AC3E}">
        <p14:creationId xmlns:p14="http://schemas.microsoft.com/office/powerpoint/2010/main" xmlns="" val="1907751292"/>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r>
              <a:rPr lang="en-GB" dirty="0"/>
              <a:t>India – Africa </a:t>
            </a:r>
            <a:r>
              <a:rPr lang="en-GB" dirty="0" smtClean="0"/>
              <a:t>partnerships</a:t>
            </a:r>
            <a:endParaRPr lang="en-GB" dirty="0" smtClean="0">
              <a:solidFill>
                <a:schemeClr val="bg1"/>
              </a:solidFill>
            </a:endParaRPr>
          </a:p>
        </p:txBody>
      </p:sp>
      <p:sp>
        <p:nvSpPr>
          <p:cNvPr id="4" name="Text Placeholder 3"/>
          <p:cNvSpPr>
            <a:spLocks noGrp="1"/>
          </p:cNvSpPr>
          <p:nvPr>
            <p:ph type="body" sz="quarter" idx="11"/>
          </p:nvPr>
        </p:nvSpPr>
        <p:spPr>
          <a:xfrm>
            <a:off x="3308351" y="1979613"/>
            <a:ext cx="5468006" cy="4665662"/>
          </a:xfrm>
        </p:spPr>
        <p:txBody>
          <a:bodyPr/>
          <a:lstStyle/>
          <a:p>
            <a:pPr lvl="1">
              <a:spcAft>
                <a:spcPts val="300"/>
              </a:spcAft>
              <a:buSzPct val="80000"/>
              <a:defRPr/>
            </a:pPr>
            <a:r>
              <a:rPr lang="en-GB" dirty="0"/>
              <a:t>India – successful pilot project with IKSL (IFFCO/</a:t>
            </a:r>
            <a:r>
              <a:rPr lang="en-GB" dirty="0" err="1"/>
              <a:t>Airtel</a:t>
            </a:r>
            <a:r>
              <a:rPr lang="en-GB" dirty="0"/>
              <a:t>), won BITC award for excellence in 2011</a:t>
            </a:r>
          </a:p>
          <a:p>
            <a:pPr lvl="1">
              <a:spcAft>
                <a:spcPts val="300"/>
              </a:spcAft>
              <a:buSzPct val="80000"/>
              <a:defRPr/>
            </a:pPr>
            <a:r>
              <a:rPr lang="en-GB" dirty="0" smtClean="0"/>
              <a:t>India: </a:t>
            </a:r>
            <a:r>
              <a:rPr lang="en-GB" dirty="0"/>
              <a:t>development of ‘Direct 2 Farm</a:t>
            </a:r>
            <a:r>
              <a:rPr lang="en-GB" dirty="0" smtClean="0"/>
              <a:t>’–database </a:t>
            </a:r>
            <a:r>
              <a:rPr lang="en-GB" dirty="0"/>
              <a:t>of farmer centred actionable information, testing ‘offshoring’ of several activities</a:t>
            </a:r>
          </a:p>
          <a:p>
            <a:pPr lvl="1">
              <a:spcAft>
                <a:spcPts val="300"/>
              </a:spcAft>
              <a:buSzPct val="80000"/>
              <a:defRPr/>
            </a:pPr>
            <a:r>
              <a:rPr lang="en-GB" dirty="0" smtClean="0"/>
              <a:t>Africa: </a:t>
            </a:r>
            <a:r>
              <a:rPr lang="en-GB" dirty="0"/>
              <a:t>leveraging on work in India – working </a:t>
            </a:r>
            <a:r>
              <a:rPr lang="en-GB"/>
              <a:t>with </a:t>
            </a:r>
            <a:r>
              <a:rPr lang="en-GB" smtClean="0"/>
              <a:t>GSMA </a:t>
            </a:r>
            <a:r>
              <a:rPr lang="en-GB" dirty="0"/>
              <a:t>projects to develop mobile agro advisory services with </a:t>
            </a:r>
            <a:r>
              <a:rPr lang="en-GB" dirty="0" err="1"/>
              <a:t>Airtel</a:t>
            </a:r>
            <a:r>
              <a:rPr lang="en-GB" dirty="0"/>
              <a:t> in </a:t>
            </a:r>
            <a:r>
              <a:rPr lang="en-GB" dirty="0" smtClean="0"/>
              <a:t>Kenya; </a:t>
            </a:r>
            <a:r>
              <a:rPr lang="en-GB" dirty="0"/>
              <a:t>with ESOKO in Ghana.</a:t>
            </a:r>
          </a:p>
          <a:p>
            <a:pPr lvl="1">
              <a:spcAft>
                <a:spcPts val="300"/>
              </a:spcAft>
              <a:buSzPct val="80000"/>
              <a:defRPr/>
            </a:pPr>
            <a:r>
              <a:rPr lang="en-GB" dirty="0" smtClean="0"/>
              <a:t>Pakistan: </a:t>
            </a:r>
            <a:r>
              <a:rPr lang="en-GB" dirty="0"/>
              <a:t>successful delivery of ‘New and Emerging Technologies’ grant for mobile agro-advisory services, leading to new DFID grant award 2011 – </a:t>
            </a:r>
            <a:r>
              <a:rPr lang="en-GB" dirty="0" smtClean="0"/>
              <a:t>2013</a:t>
            </a:r>
            <a:endParaRPr lang="en-GB" dirty="0"/>
          </a:p>
        </p:txBody>
      </p:sp>
      <p:sp>
        <p:nvSpPr>
          <p:cNvPr id="5" name="Text Placeholder 4"/>
          <p:cNvSpPr>
            <a:spLocks noGrp="1"/>
          </p:cNvSpPr>
          <p:nvPr>
            <p:ph type="body" sz="quarter" idx="12"/>
          </p:nvPr>
        </p:nvSpPr>
        <p:spPr>
          <a:xfrm>
            <a:off x="3298826" y="1201825"/>
            <a:ext cx="5477530" cy="669925"/>
          </a:xfrm>
        </p:spPr>
        <p:txBody>
          <a:bodyPr anchor="b"/>
          <a:lstStyle/>
          <a:p>
            <a:r>
              <a:rPr lang="en-GB" sz="2800" dirty="0">
                <a:solidFill>
                  <a:schemeClr val="bg2"/>
                </a:solidFill>
              </a:rPr>
              <a:t>Mobile </a:t>
            </a:r>
            <a:r>
              <a:rPr lang="en-GB" sz="2800" dirty="0" smtClean="0">
                <a:solidFill>
                  <a:schemeClr val="bg2"/>
                </a:solidFill>
              </a:rPr>
              <a:t>Agro-Advisory </a:t>
            </a:r>
            <a:r>
              <a:rPr lang="en-GB" sz="2800" dirty="0">
                <a:solidFill>
                  <a:schemeClr val="bg2"/>
                </a:solidFill>
              </a:rPr>
              <a:t>services</a:t>
            </a:r>
          </a:p>
          <a:p>
            <a:r>
              <a:rPr lang="en-GB" dirty="0"/>
              <a:t>Africa and </a:t>
            </a:r>
            <a:r>
              <a:rPr lang="en-GB" dirty="0" smtClean="0"/>
              <a:t>India</a:t>
            </a:r>
            <a:endParaRPr lang="en-GB" dirty="0"/>
          </a:p>
        </p:txBody>
      </p:sp>
      <p:pic>
        <p:nvPicPr>
          <p:cNvPr id="11" name="Picture 2"/>
          <p:cNvPicPr>
            <a:picLocks noGrp="1" noChangeAspect="1" noChangeArrowheads="1"/>
          </p:cNvPicPr>
          <p:nvPr>
            <p:ph type="pic" sz="quarter" idx="10"/>
          </p:nvPr>
        </p:nvPicPr>
        <p:blipFill>
          <a:blip r:embed="rId3" cstate="print">
            <a:extLst>
              <a:ext uri="{28A0092B-C50C-407E-A947-70E740481C1C}">
                <a14:useLocalDpi xmlns:a14="http://schemas.microsoft.com/office/drawing/2010/main" xmlns=""/>
              </a:ext>
            </a:extLst>
          </a:blip>
          <a:srcRect/>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4294967295"/>
          </p:nvPr>
        </p:nvSpPr>
        <p:spPr>
          <a:xfrm>
            <a:off x="3276600" y="1484313"/>
            <a:ext cx="5867400" cy="5373687"/>
          </a:xfrm>
        </p:spPr>
        <p:txBody>
          <a:bodyPr/>
          <a:lstStyle/>
          <a:p>
            <a:pPr>
              <a:buSzPct val="120000"/>
            </a:pPr>
            <a:endParaRPr lang="en-GB" altLang="en-US" sz="2800" smtClean="0"/>
          </a:p>
          <a:p>
            <a:pPr lvl="1">
              <a:buSzPct val="50000"/>
            </a:pPr>
            <a:r>
              <a:rPr lang="en-GB" altLang="en-US" smtClean="0"/>
              <a:t>CABI has been working in Europe for over </a:t>
            </a:r>
            <a:r>
              <a:rPr lang="en-GB" altLang="en-US" b="1" smtClean="0">
                <a:solidFill>
                  <a:schemeClr val="tx2"/>
                </a:solidFill>
              </a:rPr>
              <a:t>100 years</a:t>
            </a:r>
          </a:p>
          <a:p>
            <a:pPr lvl="1">
              <a:buSzPct val="50000"/>
            </a:pPr>
            <a:r>
              <a:rPr lang="en-GB" altLang="en-US" b="1" smtClean="0">
                <a:solidFill>
                  <a:schemeClr val="tx2"/>
                </a:solidFill>
              </a:rPr>
              <a:t>CABI centres in UK and CH</a:t>
            </a:r>
          </a:p>
          <a:p>
            <a:pPr lvl="1">
              <a:buSzPct val="50000"/>
            </a:pPr>
            <a:r>
              <a:rPr lang="en-GB" altLang="en-US" smtClean="0"/>
              <a:t>Unique </a:t>
            </a:r>
            <a:r>
              <a:rPr lang="en-GB" altLang="en-US" b="1" smtClean="0">
                <a:solidFill>
                  <a:schemeClr val="tx2"/>
                </a:solidFill>
              </a:rPr>
              <a:t>quarantine facilities</a:t>
            </a:r>
          </a:p>
          <a:p>
            <a:pPr lvl="1">
              <a:buSzPct val="50000"/>
            </a:pPr>
            <a:r>
              <a:rPr lang="en-GB" altLang="en-US" b="1" smtClean="0">
                <a:solidFill>
                  <a:schemeClr val="tx2"/>
                </a:solidFill>
              </a:rPr>
              <a:t>Working with</a:t>
            </a:r>
            <a:r>
              <a:rPr lang="en-GB" altLang="en-US" smtClean="0"/>
              <a:t> Governments / national research organizations / educational establishments / non-governmental and community based organizations / the private sector / EC / international agricultural research centres</a:t>
            </a:r>
            <a:endParaRPr lang="en-GB" altLang="en-US" b="1" smtClean="0"/>
          </a:p>
          <a:p>
            <a:pPr lvl="1">
              <a:buSzPct val="70000"/>
              <a:buFont typeface="Wingdings" pitchFamily="2" charset="2"/>
              <a:buNone/>
            </a:pPr>
            <a:endParaRPr lang="en-GB" altLang="en-US" b="1" smtClean="0"/>
          </a:p>
        </p:txBody>
      </p:sp>
      <p:sp>
        <p:nvSpPr>
          <p:cNvPr id="23555" name="Rectangle 3"/>
          <p:cNvSpPr>
            <a:spLocks noChangeArrowheads="1"/>
          </p:cNvSpPr>
          <p:nvPr/>
        </p:nvSpPr>
        <p:spPr bwMode="auto">
          <a:xfrm>
            <a:off x="395288" y="0"/>
            <a:ext cx="2808287" cy="6858000"/>
          </a:xfrm>
          <a:prstGeom prst="rect">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sp>
        <p:nvSpPr>
          <p:cNvPr id="23556" name="Rectangle 4"/>
          <p:cNvSpPr>
            <a:spLocks noGrp="1" noChangeArrowheads="1"/>
          </p:cNvSpPr>
          <p:nvPr>
            <p:ph type="title" idx="4294967295"/>
          </p:nvPr>
        </p:nvSpPr>
        <p:spPr>
          <a:xfrm>
            <a:off x="468313" y="279400"/>
            <a:ext cx="2789237" cy="1250950"/>
          </a:xfrm>
        </p:spPr>
        <p:txBody>
          <a:bodyPr/>
          <a:lstStyle/>
          <a:p>
            <a:r>
              <a:rPr lang="en-GB" altLang="en-US" dirty="0">
                <a:solidFill>
                  <a:schemeClr val="bg1"/>
                </a:solidFill>
              </a:rPr>
              <a:t/>
            </a:r>
            <a:br>
              <a:rPr lang="en-GB" altLang="en-US" dirty="0">
                <a:solidFill>
                  <a:schemeClr val="bg1"/>
                </a:solidFill>
              </a:rPr>
            </a:br>
            <a:r>
              <a:rPr lang="en-GB" altLang="en-US" dirty="0" smtClean="0">
                <a:solidFill>
                  <a:schemeClr val="bg1"/>
                </a:solidFill>
              </a:rPr>
              <a:t>Biological control</a:t>
            </a:r>
          </a:p>
        </p:txBody>
      </p:sp>
      <p:sp>
        <p:nvSpPr>
          <p:cNvPr id="23557" name="Rectangle 5"/>
          <p:cNvSpPr>
            <a:spLocks noChangeArrowheads="1"/>
          </p:cNvSpPr>
          <p:nvPr/>
        </p:nvSpPr>
        <p:spPr bwMode="auto">
          <a:xfrm>
            <a:off x="3365500" y="1484313"/>
            <a:ext cx="28622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3200"/>
              </a:lnSpc>
            </a:pPr>
            <a:endParaRPr lang="en-US" altLang="en-US" sz="3200" b="1"/>
          </a:p>
        </p:txBody>
      </p:sp>
      <p:pic>
        <p:nvPicPr>
          <p:cNvPr id="23558" name="Picture 6"/>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288" y="1700213"/>
            <a:ext cx="2808287"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3671887" y="1341438"/>
            <a:ext cx="5369475" cy="549275"/>
          </a:xfrm>
          <a:prstGeom prst="rect">
            <a:avLst/>
          </a:prstGeom>
          <a:noFill/>
          <a:ln w="9525">
            <a:noFill/>
            <a:miter lim="800000"/>
            <a:headEnd/>
            <a:tailEnd/>
          </a:ln>
        </p:spPr>
        <p:txBody>
          <a:bodyPr lIns="0" tIns="0" rIns="0" bIns="0"/>
          <a:lstStyle/>
          <a:p>
            <a:pPr>
              <a:lnSpc>
                <a:spcPts val="3200"/>
              </a:lnSpc>
              <a:defRPr/>
            </a:pPr>
            <a:r>
              <a:rPr lang="en-GB" sz="3200" b="1" kern="0" dirty="0">
                <a:solidFill>
                  <a:schemeClr val="bg2"/>
                </a:solidFill>
                <a:latin typeface="+mj-lt"/>
                <a:ea typeface="+mj-ea"/>
                <a:cs typeface="+mj-cs"/>
              </a:rPr>
              <a:t>Tackling </a:t>
            </a:r>
            <a:r>
              <a:rPr lang="en-GB" sz="3200" b="1" kern="0" dirty="0" err="1">
                <a:solidFill>
                  <a:schemeClr val="bg2"/>
                </a:solidFill>
                <a:latin typeface="+mj-lt"/>
                <a:ea typeface="+mj-ea"/>
                <a:cs typeface="+mj-cs"/>
              </a:rPr>
              <a:t>invasive</a:t>
            </a:r>
            <a:r>
              <a:rPr lang="en-GB" sz="3200" b="1" kern="0" dirty="0">
                <a:solidFill>
                  <a:schemeClr val="bg2"/>
                </a:solidFill>
                <a:latin typeface="+mj-lt"/>
                <a:ea typeface="+mj-ea"/>
                <a:cs typeface="+mj-cs"/>
              </a:rPr>
              <a:t> species</a:t>
            </a:r>
          </a:p>
        </p:txBody>
      </p:sp>
    </p:spTree>
    <p:extLst>
      <p:ext uri="{BB962C8B-B14F-4D97-AF65-F5344CB8AC3E}">
        <p14:creationId xmlns:p14="http://schemas.microsoft.com/office/powerpoint/2010/main" xmlns="" val="3691342668"/>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CABI’s food security strategy – lose less, feed more</a:t>
            </a:r>
            <a:endParaRPr lang="en-GB" dirty="0"/>
          </a:p>
        </p:txBody>
      </p:sp>
    </p:spTree>
    <p:extLst>
      <p:ext uri="{BB962C8B-B14F-4D97-AF65-F5344CB8AC3E}">
        <p14:creationId xmlns:p14="http://schemas.microsoft.com/office/powerpoint/2010/main" xmlns="" val="37445383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p:txBody>
          <a:bodyPr/>
          <a:lstStyle/>
          <a:p>
            <a:pPr eaLnBrk="1" hangingPunct="1"/>
            <a:r>
              <a:rPr lang="en-GB" dirty="0" smtClean="0"/>
              <a:t>What is CABI?</a:t>
            </a:r>
          </a:p>
        </p:txBody>
      </p:sp>
      <p:sp>
        <p:nvSpPr>
          <p:cNvPr id="17412" name="Rectangle 4"/>
          <p:cNvSpPr>
            <a:spLocks noGrp="1" noChangeArrowheads="1"/>
          </p:cNvSpPr>
          <p:nvPr>
            <p:ph type="body" sz="quarter" idx="11"/>
          </p:nvPr>
        </p:nvSpPr>
        <p:spPr>
          <a:xfrm>
            <a:off x="3886200" y="2338388"/>
            <a:ext cx="5016500" cy="2836862"/>
          </a:xfrm>
        </p:spPr>
        <p:txBody>
          <a:bodyPr anchor="ctr"/>
          <a:lstStyle/>
          <a:p>
            <a:pPr marL="0" indent="0" eaLnBrk="1" hangingPunct="1">
              <a:lnSpc>
                <a:spcPct val="110000"/>
              </a:lnSpc>
            </a:pPr>
            <a:r>
              <a:rPr lang="en-GB" sz="2800" b="1" dirty="0" smtClean="0">
                <a:solidFill>
                  <a:schemeClr val="bg1"/>
                </a:solidFill>
              </a:rPr>
              <a:t>CABI is a not-for-profit </a:t>
            </a:r>
            <a:br>
              <a:rPr lang="en-GB" sz="2800" b="1" dirty="0" smtClean="0">
                <a:solidFill>
                  <a:schemeClr val="bg1"/>
                </a:solidFill>
              </a:rPr>
            </a:br>
            <a:r>
              <a:rPr lang="en-GB" sz="2800" b="1" dirty="0" smtClean="0">
                <a:solidFill>
                  <a:schemeClr val="bg1"/>
                </a:solidFill>
              </a:rPr>
              <a:t>science-based development and </a:t>
            </a:r>
            <a:r>
              <a:rPr lang="en-GB" sz="2800" b="1" dirty="0" smtClean="0"/>
              <a:t>knowledge</a:t>
            </a:r>
            <a:r>
              <a:rPr lang="en-GB" sz="2800" b="1" dirty="0" smtClean="0">
                <a:solidFill>
                  <a:schemeClr val="bg1"/>
                </a:solidFill>
              </a:rPr>
              <a:t> organization </a:t>
            </a:r>
          </a:p>
        </p:txBody>
      </p:sp>
      <p:sp>
        <p:nvSpPr>
          <p:cNvPr id="17413" name="Text Box 5"/>
          <p:cNvSpPr txBox="1">
            <a:spLocks noChangeArrowheads="1"/>
          </p:cNvSpPr>
          <p:nvPr/>
        </p:nvSpPr>
        <p:spPr bwMode="auto">
          <a:xfrm>
            <a:off x="4953002" y="6019800"/>
            <a:ext cx="3852337" cy="47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2500" b="1" dirty="0">
                <a:solidFill>
                  <a:schemeClr val="bg2"/>
                </a:solidFill>
              </a:rPr>
              <a:t>KNOWLEDGE FOR LIFE</a:t>
            </a:r>
          </a:p>
        </p:txBody>
      </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xmlns=""/>
              </a:ext>
            </a:extLst>
          </a:blip>
          <a:srcRect/>
          <a:stretch>
            <a:fillRect/>
          </a:stretch>
        </p:blip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676276"/>
            <a:ext cx="7997825" cy="838200"/>
          </a:xfrm>
        </p:spPr>
        <p:txBody>
          <a:bodyPr/>
          <a:lstStyle/>
          <a:p>
            <a:r>
              <a:rPr lang="en-GB" dirty="0" smtClean="0"/>
              <a:t>Think global, act local</a:t>
            </a:r>
            <a:endParaRPr lang="en-GB" dirty="0"/>
          </a:p>
        </p:txBody>
      </p:sp>
      <p:sp>
        <p:nvSpPr>
          <p:cNvPr id="33797" name="Rectangle 3"/>
          <p:cNvSpPr>
            <a:spLocks noGrp="1" noChangeArrowheads="1"/>
          </p:cNvSpPr>
          <p:nvPr>
            <p:ph idx="1"/>
          </p:nvPr>
        </p:nvSpPr>
        <p:spPr/>
        <p:txBody>
          <a:bodyPr/>
          <a:lstStyle/>
          <a:p>
            <a:pPr lvl="1">
              <a:lnSpc>
                <a:spcPct val="80000"/>
              </a:lnSpc>
            </a:pPr>
            <a:endParaRPr lang="en-GB" sz="2000" smtClean="0"/>
          </a:p>
          <a:p>
            <a:pPr lvl="1">
              <a:lnSpc>
                <a:spcPct val="80000"/>
              </a:lnSpc>
            </a:pPr>
            <a:endParaRPr lang="en-GB" sz="2000" smtClean="0"/>
          </a:p>
          <a:p>
            <a:pPr lvl="2">
              <a:lnSpc>
                <a:spcPct val="80000"/>
              </a:lnSpc>
              <a:buFont typeface="Wingdings" pitchFamily="2" charset="2"/>
              <a:buChar char="Ø"/>
            </a:pPr>
            <a:endParaRPr lang="en-GB" sz="2000" smtClean="0"/>
          </a:p>
          <a:p>
            <a:pPr lvl="1">
              <a:lnSpc>
                <a:spcPct val="80000"/>
              </a:lnSpc>
              <a:buFont typeface="Arial" charset="0"/>
              <a:buNone/>
            </a:pPr>
            <a:r>
              <a:rPr lang="en-GB" sz="2000" smtClean="0"/>
              <a:t>screen shot</a:t>
            </a:r>
          </a:p>
          <a:p>
            <a:pPr>
              <a:lnSpc>
                <a:spcPct val="80000"/>
              </a:lnSpc>
            </a:pPr>
            <a:endParaRPr lang="en-GB" sz="2000" smtClean="0"/>
          </a:p>
        </p:txBody>
      </p:sp>
      <p:sp>
        <p:nvSpPr>
          <p:cNvPr id="33798" name="Rectangle 5"/>
          <p:cNvSpPr>
            <a:spLocks noChangeArrowheads="1"/>
          </p:cNvSpPr>
          <p:nvPr/>
        </p:nvSpPr>
        <p:spPr bwMode="auto">
          <a:xfrm>
            <a:off x="611188" y="1525588"/>
            <a:ext cx="3600450" cy="565150"/>
          </a:xfrm>
          <a:prstGeom prst="rect">
            <a:avLst/>
          </a:prstGeom>
          <a:solidFill>
            <a:schemeClr val="tx2"/>
          </a:solidFill>
          <a:ln w="9525">
            <a:solidFill>
              <a:schemeClr val="tx1"/>
            </a:solidFill>
            <a:miter lim="800000"/>
            <a:headEnd/>
            <a:tailEnd/>
          </a:ln>
        </p:spPr>
        <p:txBody>
          <a:bodyPr wrap="none" anchor="ctr"/>
          <a:lstStyle/>
          <a:p>
            <a:pPr algn="ctr" eaLnBrk="1" hangingPunct="1">
              <a:spcBef>
                <a:spcPct val="50000"/>
              </a:spcBef>
            </a:pPr>
            <a:r>
              <a:rPr lang="en-GB" sz="1600" b="1" dirty="0" smtClean="0">
                <a:solidFill>
                  <a:schemeClr val="bg1"/>
                </a:solidFill>
              </a:rPr>
              <a:t>Content from CABI and partners</a:t>
            </a:r>
            <a:endParaRPr lang="en-GB" sz="1600" b="1" dirty="0">
              <a:solidFill>
                <a:schemeClr val="bg1"/>
              </a:solidFill>
            </a:endParaRPr>
          </a:p>
        </p:txBody>
      </p:sp>
      <p:sp>
        <p:nvSpPr>
          <p:cNvPr id="33799" name="Rectangle 6"/>
          <p:cNvSpPr>
            <a:spLocks noChangeArrowheads="1"/>
          </p:cNvSpPr>
          <p:nvPr/>
        </p:nvSpPr>
        <p:spPr bwMode="auto">
          <a:xfrm>
            <a:off x="4932364" y="1514476"/>
            <a:ext cx="3624263" cy="576262"/>
          </a:xfrm>
          <a:prstGeom prst="rect">
            <a:avLst/>
          </a:prstGeom>
          <a:solidFill>
            <a:schemeClr val="tx2"/>
          </a:solidFill>
          <a:ln w="9525">
            <a:solidFill>
              <a:schemeClr val="tx1"/>
            </a:solidFill>
            <a:miter lim="800000"/>
            <a:headEnd/>
            <a:tailEnd/>
          </a:ln>
        </p:spPr>
        <p:txBody>
          <a:bodyPr wrap="none" anchor="ctr"/>
          <a:lstStyle/>
          <a:p>
            <a:pPr algn="ctr" eaLnBrk="1" hangingPunct="1">
              <a:spcBef>
                <a:spcPct val="50000"/>
              </a:spcBef>
            </a:pPr>
            <a:r>
              <a:rPr lang="en-GB" sz="1600" b="1" dirty="0" smtClean="0">
                <a:solidFill>
                  <a:schemeClr val="bg1"/>
                </a:solidFill>
              </a:rPr>
              <a:t>Expertise from CABI and partners</a:t>
            </a:r>
            <a:endParaRPr lang="en-GB" sz="1600" b="1" dirty="0">
              <a:solidFill>
                <a:schemeClr val="bg1"/>
              </a:solidFill>
            </a:endParaRPr>
          </a:p>
        </p:txBody>
      </p:sp>
      <p:sp>
        <p:nvSpPr>
          <p:cNvPr id="33802" name="Text Box 9"/>
          <p:cNvSpPr txBox="1">
            <a:spLocks noChangeArrowheads="1"/>
          </p:cNvSpPr>
          <p:nvPr/>
        </p:nvSpPr>
        <p:spPr bwMode="auto">
          <a:xfrm>
            <a:off x="611189" y="5661027"/>
            <a:ext cx="2447925" cy="739775"/>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400" b="1" dirty="0">
                <a:solidFill>
                  <a:schemeClr val="bg1"/>
                </a:solidFill>
              </a:rPr>
              <a:t>Data for prevention, identification and management</a:t>
            </a:r>
          </a:p>
        </p:txBody>
      </p:sp>
      <p:sp>
        <p:nvSpPr>
          <p:cNvPr id="33803" name="Text Box 10"/>
          <p:cNvSpPr txBox="1">
            <a:spLocks noChangeArrowheads="1"/>
          </p:cNvSpPr>
          <p:nvPr/>
        </p:nvSpPr>
        <p:spPr bwMode="auto">
          <a:xfrm>
            <a:off x="5921375" y="5661026"/>
            <a:ext cx="2609850" cy="739775"/>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400" b="1" dirty="0">
                <a:solidFill>
                  <a:schemeClr val="bg1"/>
                </a:solidFill>
              </a:rPr>
              <a:t>Practical assistance for farmers</a:t>
            </a:r>
          </a:p>
          <a:p>
            <a:pPr eaLnBrk="1" hangingPunct="1"/>
            <a:r>
              <a:rPr lang="en-GB" sz="1400" b="1" dirty="0">
                <a:solidFill>
                  <a:schemeClr val="bg1"/>
                </a:solidFill>
              </a:rPr>
              <a:t>Global reporting network</a:t>
            </a:r>
          </a:p>
        </p:txBody>
      </p:sp>
      <p:sp>
        <p:nvSpPr>
          <p:cNvPr id="33804" name="Rectangle 11"/>
          <p:cNvSpPr>
            <a:spLocks noChangeArrowheads="1"/>
          </p:cNvSpPr>
          <p:nvPr/>
        </p:nvSpPr>
        <p:spPr bwMode="auto">
          <a:xfrm>
            <a:off x="3348039" y="5661027"/>
            <a:ext cx="2376487" cy="854075"/>
          </a:xfrm>
          <a:prstGeom prst="rect">
            <a:avLst/>
          </a:prstGeom>
          <a:solidFill>
            <a:srgbClr val="DD8003"/>
          </a:solidFill>
          <a:ln w="9525">
            <a:solidFill>
              <a:schemeClr val="tx1"/>
            </a:solidFill>
            <a:miter lim="800000"/>
            <a:headEnd/>
            <a:tailEnd/>
          </a:ln>
        </p:spPr>
        <p:txBody>
          <a:bodyPr wrap="none" anchor="ctr"/>
          <a:lstStyle/>
          <a:p>
            <a:r>
              <a:rPr lang="en-GB" sz="1400" b="1">
                <a:solidFill>
                  <a:schemeClr val="bg1"/>
                </a:solidFill>
              </a:rPr>
              <a:t>Public good: trade,</a:t>
            </a:r>
          </a:p>
          <a:p>
            <a:r>
              <a:rPr lang="en-GB" sz="1400" b="1">
                <a:solidFill>
                  <a:schemeClr val="bg1"/>
                </a:solidFill>
              </a:rPr>
              <a:t>knowledge, food security</a:t>
            </a:r>
          </a:p>
        </p:txBody>
      </p:sp>
      <p:sp>
        <p:nvSpPr>
          <p:cNvPr id="33805" name="Line 13"/>
          <p:cNvSpPr>
            <a:spLocks noChangeShapeType="1"/>
          </p:cNvSpPr>
          <p:nvPr/>
        </p:nvSpPr>
        <p:spPr bwMode="auto">
          <a:xfrm>
            <a:off x="1825625" y="5229225"/>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3806" name="Line 14"/>
          <p:cNvSpPr>
            <a:spLocks noChangeShapeType="1"/>
          </p:cNvSpPr>
          <p:nvPr/>
        </p:nvSpPr>
        <p:spPr bwMode="auto">
          <a:xfrm>
            <a:off x="3852069" y="5229225"/>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3807" name="Text Box 15"/>
          <p:cNvSpPr txBox="1">
            <a:spLocks noChangeArrowheads="1"/>
          </p:cNvSpPr>
          <p:nvPr/>
        </p:nvSpPr>
        <p:spPr bwMode="auto">
          <a:xfrm>
            <a:off x="2771775" y="4797427"/>
            <a:ext cx="2160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50000"/>
              </a:spcBef>
            </a:pPr>
            <a:r>
              <a:rPr lang="en-GB" sz="2000">
                <a:solidFill>
                  <a:schemeClr val="bg1"/>
                </a:solidFill>
              </a:rPr>
              <a:t>Plant doctors</a:t>
            </a:r>
          </a:p>
        </p:txBody>
      </p:sp>
      <p:sp>
        <p:nvSpPr>
          <p:cNvPr id="33808" name="Line 17"/>
          <p:cNvSpPr>
            <a:spLocks noChangeShapeType="1"/>
          </p:cNvSpPr>
          <p:nvPr/>
        </p:nvSpPr>
        <p:spPr bwMode="auto">
          <a:xfrm>
            <a:off x="5219700" y="5229225"/>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3809" name="Line 18"/>
          <p:cNvSpPr>
            <a:spLocks noChangeShapeType="1"/>
          </p:cNvSpPr>
          <p:nvPr/>
        </p:nvSpPr>
        <p:spPr bwMode="auto">
          <a:xfrm>
            <a:off x="7226300" y="5229225"/>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3810" name="Text Box 22"/>
          <p:cNvSpPr txBox="1">
            <a:spLocks noChangeArrowheads="1"/>
          </p:cNvSpPr>
          <p:nvPr/>
        </p:nvSpPr>
        <p:spPr bwMode="auto">
          <a:xfrm>
            <a:off x="1928814" y="3286125"/>
            <a:ext cx="26431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50000"/>
              </a:spcBef>
            </a:pPr>
            <a:r>
              <a:rPr lang="en-GB" sz="2000">
                <a:solidFill>
                  <a:schemeClr val="bg1"/>
                </a:solidFill>
              </a:rPr>
              <a:t>Knowledge Bank</a:t>
            </a:r>
          </a:p>
        </p:txBody>
      </p:sp>
      <p:sp>
        <p:nvSpPr>
          <p:cNvPr id="33811" name="Text Box 23"/>
          <p:cNvSpPr txBox="1">
            <a:spLocks noChangeArrowheads="1"/>
          </p:cNvSpPr>
          <p:nvPr/>
        </p:nvSpPr>
        <p:spPr bwMode="auto">
          <a:xfrm>
            <a:off x="6659563" y="4724400"/>
            <a:ext cx="18732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50000"/>
              </a:spcBef>
            </a:pPr>
            <a:r>
              <a:rPr lang="en-GB" sz="2000" b="1">
                <a:solidFill>
                  <a:schemeClr val="bg1"/>
                </a:solidFill>
              </a:rPr>
              <a:t>Plant Clinics</a:t>
            </a:r>
          </a:p>
        </p:txBody>
      </p:sp>
      <p:pic>
        <p:nvPicPr>
          <p:cNvPr id="33813" name="Picture 24"/>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11188" y="2492376"/>
            <a:ext cx="3636962" cy="267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14" name="TextBox 24"/>
          <p:cNvSpPr txBox="1">
            <a:spLocks noChangeArrowheads="1"/>
          </p:cNvSpPr>
          <p:nvPr/>
        </p:nvSpPr>
        <p:spPr bwMode="auto">
          <a:xfrm>
            <a:off x="611188" y="4592639"/>
            <a:ext cx="34559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GB"/>
            </a:defPPr>
            <a:lvl1pPr>
              <a:defRPr>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pPr algn="r"/>
            <a:r>
              <a:rPr lang="en-GB" dirty="0"/>
              <a:t>Knowledge Bank</a:t>
            </a:r>
          </a:p>
        </p:txBody>
      </p:sp>
      <p:pic>
        <p:nvPicPr>
          <p:cNvPr id="33815" name="Picture 4" descr="Plant Doctor"/>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4908551" y="2492376"/>
            <a:ext cx="3624263" cy="267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33816" name="Line 21"/>
          <p:cNvSpPr>
            <a:spLocks noChangeShapeType="1"/>
          </p:cNvSpPr>
          <p:nvPr/>
        </p:nvSpPr>
        <p:spPr bwMode="auto">
          <a:xfrm>
            <a:off x="4067175" y="3789363"/>
            <a:ext cx="936625"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3817" name="Rectangle 26"/>
          <p:cNvSpPr>
            <a:spLocks noChangeArrowheads="1"/>
          </p:cNvSpPr>
          <p:nvPr/>
        </p:nvSpPr>
        <p:spPr bwMode="auto">
          <a:xfrm>
            <a:off x="4908550" y="4592638"/>
            <a:ext cx="2787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Plant Clinics</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794" name="Line 20"/>
          <p:cNvSpPr>
            <a:spLocks noChangeShapeType="1"/>
          </p:cNvSpPr>
          <p:nvPr/>
        </p:nvSpPr>
        <p:spPr bwMode="auto">
          <a:xfrm>
            <a:off x="6880225" y="2090738"/>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3795" name="Line 12"/>
          <p:cNvSpPr>
            <a:spLocks noChangeShapeType="1"/>
          </p:cNvSpPr>
          <p:nvPr/>
        </p:nvSpPr>
        <p:spPr bwMode="auto">
          <a:xfrm>
            <a:off x="2321719" y="2101850"/>
            <a:ext cx="0"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1" y="476250"/>
            <a:ext cx="8280400" cy="936625"/>
          </a:xfrm>
        </p:spPr>
        <p:txBody>
          <a:bodyPr/>
          <a:lstStyle/>
          <a:p>
            <a:pPr eaLnBrk="1" hangingPunct="1"/>
            <a:r>
              <a:rPr lang="en-GB" dirty="0" smtClean="0"/>
              <a:t>PW Implementation 2013</a:t>
            </a:r>
            <a:br>
              <a:rPr lang="en-GB" dirty="0" smtClean="0"/>
            </a:br>
            <a:endParaRPr lang="en-GB" sz="2800" dirty="0" smtClean="0">
              <a:solidFill>
                <a:schemeClr val="tx1"/>
              </a:solidFill>
            </a:endParaRPr>
          </a:p>
        </p:txBody>
      </p:sp>
      <p:pic>
        <p:nvPicPr>
          <p:cNvPr id="1638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346075" y="1254125"/>
            <a:ext cx="8001000" cy="4116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 Placeholder 2"/>
          <p:cNvSpPr txBox="1">
            <a:spLocks/>
          </p:cNvSpPr>
          <p:nvPr/>
        </p:nvSpPr>
        <p:spPr>
          <a:xfrm>
            <a:off x="3506788" y="3544726"/>
            <a:ext cx="1674812" cy="2414588"/>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FontTx/>
              <a:buNone/>
              <a:defRPr/>
            </a:pPr>
            <a:r>
              <a:rPr lang="en-GB" sz="1600" b="1" dirty="0" smtClean="0">
                <a:solidFill>
                  <a:schemeClr val="tx1"/>
                </a:solidFill>
              </a:rPr>
              <a:t>Africa </a:t>
            </a:r>
          </a:p>
          <a:p>
            <a:pPr lvl="1">
              <a:defRPr/>
            </a:pPr>
            <a:r>
              <a:rPr lang="de-CH" sz="1600" dirty="0" smtClean="0">
                <a:solidFill>
                  <a:schemeClr val="tx1"/>
                </a:solidFill>
              </a:rPr>
              <a:t>DR </a:t>
            </a:r>
            <a:r>
              <a:rPr lang="de-CH" sz="1600" dirty="0" err="1" smtClean="0">
                <a:solidFill>
                  <a:schemeClr val="tx1"/>
                </a:solidFill>
              </a:rPr>
              <a:t>Congo</a:t>
            </a:r>
            <a:endParaRPr lang="de-CH" sz="1600" dirty="0" smtClean="0">
              <a:solidFill>
                <a:schemeClr val="tx1"/>
              </a:solidFill>
            </a:endParaRPr>
          </a:p>
          <a:p>
            <a:pPr lvl="1">
              <a:defRPr/>
            </a:pPr>
            <a:r>
              <a:rPr lang="de-CH" sz="1600" dirty="0" err="1" smtClean="0">
                <a:solidFill>
                  <a:schemeClr val="tx1"/>
                </a:solidFill>
              </a:rPr>
              <a:t>Kenya</a:t>
            </a:r>
            <a:endParaRPr lang="de-CH" sz="1600" dirty="0" smtClean="0">
              <a:solidFill>
                <a:schemeClr val="tx1"/>
              </a:solidFill>
            </a:endParaRPr>
          </a:p>
          <a:p>
            <a:pPr lvl="1">
              <a:defRPr/>
            </a:pPr>
            <a:r>
              <a:rPr lang="de-CH" sz="1600" dirty="0" smtClean="0">
                <a:solidFill>
                  <a:schemeClr val="tx1"/>
                </a:solidFill>
              </a:rPr>
              <a:t>Rwanda</a:t>
            </a:r>
          </a:p>
          <a:p>
            <a:pPr lvl="1">
              <a:defRPr/>
            </a:pPr>
            <a:r>
              <a:rPr lang="de-CH" sz="1600" dirty="0" smtClean="0">
                <a:solidFill>
                  <a:schemeClr val="tx1"/>
                </a:solidFill>
              </a:rPr>
              <a:t>Sierra Leone</a:t>
            </a:r>
          </a:p>
          <a:p>
            <a:pPr lvl="1">
              <a:defRPr/>
            </a:pPr>
            <a:r>
              <a:rPr lang="de-CH" sz="1600" dirty="0" smtClean="0">
                <a:solidFill>
                  <a:schemeClr val="tx1"/>
                </a:solidFill>
              </a:rPr>
              <a:t>Uganda</a:t>
            </a:r>
          </a:p>
          <a:p>
            <a:pPr lvl="1">
              <a:defRPr/>
            </a:pPr>
            <a:r>
              <a:rPr lang="de-CH" sz="1600" dirty="0" err="1" smtClean="0">
                <a:solidFill>
                  <a:schemeClr val="tx1"/>
                </a:solidFill>
              </a:rPr>
              <a:t>Tanzania</a:t>
            </a:r>
            <a:endParaRPr lang="de-CH" sz="1600" dirty="0" smtClean="0">
              <a:solidFill>
                <a:schemeClr val="tx1"/>
              </a:solidFill>
            </a:endParaRPr>
          </a:p>
          <a:p>
            <a:pPr lvl="1">
              <a:defRPr/>
            </a:pPr>
            <a:r>
              <a:rPr lang="de-CH" sz="1600" dirty="0" smtClean="0">
                <a:solidFill>
                  <a:schemeClr val="tx1"/>
                </a:solidFill>
              </a:rPr>
              <a:t>Ghana</a:t>
            </a:r>
          </a:p>
          <a:p>
            <a:pPr lvl="1">
              <a:defRPr/>
            </a:pPr>
            <a:r>
              <a:rPr lang="de-CH" sz="1600" dirty="0" smtClean="0">
                <a:solidFill>
                  <a:schemeClr val="tx1"/>
                </a:solidFill>
              </a:rPr>
              <a:t>Zambia</a:t>
            </a:r>
          </a:p>
          <a:p>
            <a:pPr lvl="1">
              <a:spcBef>
                <a:spcPts val="600"/>
              </a:spcBef>
              <a:defRPr/>
            </a:pPr>
            <a:endParaRPr lang="en-GB" sz="1600" dirty="0" smtClean="0"/>
          </a:p>
          <a:p>
            <a:pPr lvl="1">
              <a:spcBef>
                <a:spcPts val="600"/>
              </a:spcBef>
              <a:defRPr/>
            </a:pPr>
            <a:endParaRPr lang="en-GB" sz="1600" dirty="0" smtClean="0"/>
          </a:p>
          <a:p>
            <a:pPr marL="0" lvl="1" indent="0">
              <a:spcBef>
                <a:spcPts val="600"/>
              </a:spcBef>
              <a:buFontTx/>
              <a:buNone/>
              <a:defRPr/>
            </a:pPr>
            <a:endParaRPr lang="en-GB" sz="1600" dirty="0" smtClean="0"/>
          </a:p>
          <a:p>
            <a:pPr lvl="1">
              <a:spcBef>
                <a:spcPts val="0"/>
              </a:spcBef>
              <a:spcAft>
                <a:spcPts val="600"/>
              </a:spcAft>
              <a:defRPr/>
            </a:pPr>
            <a:endParaRPr lang="en-GB" sz="1600" dirty="0" smtClean="0"/>
          </a:p>
          <a:p>
            <a:pPr lvl="1">
              <a:spcBef>
                <a:spcPts val="600"/>
              </a:spcBef>
              <a:spcAft>
                <a:spcPts val="600"/>
              </a:spcAft>
              <a:defRPr/>
            </a:pPr>
            <a:endParaRPr lang="en-GB" sz="1600" dirty="0" smtClean="0"/>
          </a:p>
          <a:p>
            <a:pPr marL="0" lvl="1" indent="0" algn="r">
              <a:spcBef>
                <a:spcPts val="0"/>
              </a:spcBef>
              <a:spcAft>
                <a:spcPts val="0"/>
              </a:spcAft>
              <a:buFontTx/>
              <a:buNone/>
              <a:defRPr/>
            </a:pPr>
            <a:endParaRPr lang="en-GB" sz="1100" baseline="30000" dirty="0" smtClean="0"/>
          </a:p>
        </p:txBody>
      </p:sp>
      <p:sp>
        <p:nvSpPr>
          <p:cNvPr id="6" name="Text Placeholder 2"/>
          <p:cNvSpPr txBox="1">
            <a:spLocks/>
          </p:cNvSpPr>
          <p:nvPr/>
        </p:nvSpPr>
        <p:spPr>
          <a:xfrm>
            <a:off x="5181600" y="4562477"/>
            <a:ext cx="1958975" cy="161607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FontTx/>
              <a:buNone/>
              <a:defRPr/>
            </a:pPr>
            <a:r>
              <a:rPr lang="en-GB" sz="1600" b="1" dirty="0" smtClean="0">
                <a:solidFill>
                  <a:schemeClr val="tx1"/>
                </a:solidFill>
              </a:rPr>
              <a:t>South Asia </a:t>
            </a:r>
          </a:p>
          <a:p>
            <a:pPr lvl="1">
              <a:defRPr/>
            </a:pPr>
            <a:r>
              <a:rPr lang="de-CH" sz="1600" dirty="0" err="1" smtClean="0">
                <a:solidFill>
                  <a:schemeClr val="tx1"/>
                </a:solidFill>
              </a:rPr>
              <a:t>Bangladesh</a:t>
            </a:r>
            <a:endParaRPr lang="de-CH" sz="1600" dirty="0" smtClean="0">
              <a:solidFill>
                <a:schemeClr val="tx1"/>
              </a:solidFill>
            </a:endParaRPr>
          </a:p>
          <a:p>
            <a:pPr lvl="1">
              <a:defRPr/>
            </a:pPr>
            <a:r>
              <a:rPr lang="de-CH" sz="1600" dirty="0" err="1" smtClean="0">
                <a:solidFill>
                  <a:schemeClr val="tx1"/>
                </a:solidFill>
              </a:rPr>
              <a:t>India</a:t>
            </a:r>
            <a:endParaRPr lang="de-CH" sz="1600" dirty="0" smtClean="0">
              <a:solidFill>
                <a:schemeClr val="tx1"/>
              </a:solidFill>
            </a:endParaRPr>
          </a:p>
          <a:p>
            <a:pPr lvl="1">
              <a:defRPr/>
            </a:pPr>
            <a:r>
              <a:rPr lang="de-CH" sz="1600" dirty="0" smtClean="0">
                <a:solidFill>
                  <a:schemeClr val="tx1"/>
                </a:solidFill>
              </a:rPr>
              <a:t>Nepal</a:t>
            </a:r>
          </a:p>
          <a:p>
            <a:pPr lvl="1">
              <a:defRPr/>
            </a:pPr>
            <a:r>
              <a:rPr lang="de-CH" sz="1600" dirty="0" smtClean="0">
                <a:solidFill>
                  <a:schemeClr val="tx1"/>
                </a:solidFill>
              </a:rPr>
              <a:t>Sri Lanka</a:t>
            </a:r>
          </a:p>
          <a:p>
            <a:pPr lvl="1">
              <a:spcBef>
                <a:spcPts val="600"/>
              </a:spcBef>
              <a:defRPr/>
            </a:pPr>
            <a:endParaRPr lang="en-GB" sz="1600" dirty="0" smtClean="0"/>
          </a:p>
          <a:p>
            <a:pPr lvl="1">
              <a:spcBef>
                <a:spcPts val="600"/>
              </a:spcBef>
              <a:defRPr/>
            </a:pPr>
            <a:endParaRPr lang="en-GB" sz="1600" dirty="0" smtClean="0"/>
          </a:p>
          <a:p>
            <a:pPr marL="0" lvl="1" indent="0">
              <a:spcBef>
                <a:spcPts val="600"/>
              </a:spcBef>
              <a:buFontTx/>
              <a:buNone/>
              <a:defRPr/>
            </a:pPr>
            <a:endParaRPr lang="en-GB" sz="1600" dirty="0" smtClean="0"/>
          </a:p>
          <a:p>
            <a:pPr lvl="1">
              <a:spcBef>
                <a:spcPts val="0"/>
              </a:spcBef>
              <a:spcAft>
                <a:spcPts val="600"/>
              </a:spcAft>
              <a:defRPr/>
            </a:pPr>
            <a:endParaRPr lang="en-GB" sz="1600" dirty="0" smtClean="0"/>
          </a:p>
          <a:p>
            <a:pPr lvl="1">
              <a:spcBef>
                <a:spcPts val="600"/>
              </a:spcBef>
              <a:spcAft>
                <a:spcPts val="600"/>
              </a:spcAft>
              <a:defRPr/>
            </a:pPr>
            <a:endParaRPr lang="en-GB" sz="1600" dirty="0" smtClean="0"/>
          </a:p>
          <a:p>
            <a:pPr marL="0" lvl="1" indent="0" algn="r">
              <a:spcBef>
                <a:spcPts val="0"/>
              </a:spcBef>
              <a:spcAft>
                <a:spcPts val="0"/>
              </a:spcAft>
              <a:buFontTx/>
              <a:buNone/>
              <a:defRPr/>
            </a:pPr>
            <a:endParaRPr lang="en-GB" sz="1100" baseline="30000" dirty="0" smtClean="0"/>
          </a:p>
        </p:txBody>
      </p:sp>
      <p:sp>
        <p:nvSpPr>
          <p:cNvPr id="7" name="Text Placeholder 2"/>
          <p:cNvSpPr txBox="1">
            <a:spLocks/>
          </p:cNvSpPr>
          <p:nvPr/>
        </p:nvSpPr>
        <p:spPr>
          <a:xfrm>
            <a:off x="5181600" y="3717034"/>
            <a:ext cx="1568450" cy="119697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FontTx/>
              <a:buNone/>
              <a:defRPr/>
            </a:pPr>
            <a:r>
              <a:rPr lang="en-GB" sz="1600" b="1" dirty="0" smtClean="0">
                <a:solidFill>
                  <a:schemeClr val="tx1"/>
                </a:solidFill>
              </a:rPr>
              <a:t>C&amp;W Asia </a:t>
            </a:r>
          </a:p>
          <a:p>
            <a:pPr lvl="1">
              <a:defRPr/>
            </a:pPr>
            <a:r>
              <a:rPr lang="de-CH" sz="1600" dirty="0" smtClean="0">
                <a:solidFill>
                  <a:schemeClr val="tx1"/>
                </a:solidFill>
              </a:rPr>
              <a:t>Pakistan</a:t>
            </a:r>
          </a:p>
          <a:p>
            <a:pPr lvl="1">
              <a:defRPr/>
            </a:pPr>
            <a:r>
              <a:rPr lang="de-CH" sz="1600" dirty="0" smtClean="0">
                <a:solidFill>
                  <a:schemeClr val="tx1"/>
                </a:solidFill>
              </a:rPr>
              <a:t>Afghanistan</a:t>
            </a:r>
          </a:p>
          <a:p>
            <a:pPr lvl="1">
              <a:spcBef>
                <a:spcPts val="600"/>
              </a:spcBef>
              <a:defRPr/>
            </a:pPr>
            <a:endParaRPr lang="en-GB" sz="1600" dirty="0" smtClean="0"/>
          </a:p>
          <a:p>
            <a:pPr lvl="1">
              <a:spcBef>
                <a:spcPts val="600"/>
              </a:spcBef>
              <a:defRPr/>
            </a:pPr>
            <a:endParaRPr lang="en-GB" sz="1600" dirty="0" smtClean="0"/>
          </a:p>
          <a:p>
            <a:pPr marL="0" lvl="1" indent="0">
              <a:spcBef>
                <a:spcPts val="600"/>
              </a:spcBef>
              <a:buFontTx/>
              <a:buNone/>
              <a:defRPr/>
            </a:pPr>
            <a:endParaRPr lang="en-GB" sz="1600" dirty="0" smtClean="0"/>
          </a:p>
          <a:p>
            <a:pPr lvl="1">
              <a:spcBef>
                <a:spcPts val="0"/>
              </a:spcBef>
              <a:spcAft>
                <a:spcPts val="600"/>
              </a:spcAft>
              <a:defRPr/>
            </a:pPr>
            <a:endParaRPr lang="en-GB" sz="1600" dirty="0" smtClean="0"/>
          </a:p>
          <a:p>
            <a:pPr lvl="1">
              <a:spcBef>
                <a:spcPts val="600"/>
              </a:spcBef>
              <a:spcAft>
                <a:spcPts val="600"/>
              </a:spcAft>
              <a:defRPr/>
            </a:pPr>
            <a:endParaRPr lang="en-GB" sz="1600" dirty="0" smtClean="0"/>
          </a:p>
          <a:p>
            <a:pPr marL="0" lvl="1" indent="0" algn="r">
              <a:spcBef>
                <a:spcPts val="0"/>
              </a:spcBef>
              <a:spcAft>
                <a:spcPts val="0"/>
              </a:spcAft>
              <a:buFontTx/>
              <a:buNone/>
              <a:defRPr/>
            </a:pPr>
            <a:endParaRPr lang="en-GB" sz="1100" baseline="30000" dirty="0" smtClean="0"/>
          </a:p>
        </p:txBody>
      </p:sp>
      <p:sp>
        <p:nvSpPr>
          <p:cNvPr id="8" name="Text Placeholder 2"/>
          <p:cNvSpPr txBox="1">
            <a:spLocks/>
          </p:cNvSpPr>
          <p:nvPr/>
        </p:nvSpPr>
        <p:spPr>
          <a:xfrm>
            <a:off x="6750050" y="3101977"/>
            <a:ext cx="1497012" cy="98742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FontTx/>
              <a:buNone/>
              <a:defRPr/>
            </a:pPr>
            <a:r>
              <a:rPr lang="en-GB" sz="1600" b="1" dirty="0" smtClean="0">
                <a:solidFill>
                  <a:schemeClr val="tx1"/>
                </a:solidFill>
              </a:rPr>
              <a:t>SE Asia </a:t>
            </a:r>
            <a:endParaRPr lang="en-GB" sz="1600" b="1" dirty="0" smtClean="0">
              <a:solidFill>
                <a:srgbClr val="FF0000"/>
              </a:solidFill>
            </a:endParaRPr>
          </a:p>
          <a:p>
            <a:pPr lvl="1">
              <a:defRPr/>
            </a:pPr>
            <a:r>
              <a:rPr lang="de-CH" sz="1600" dirty="0" err="1" smtClean="0">
                <a:solidFill>
                  <a:schemeClr val="tx1"/>
                </a:solidFill>
              </a:rPr>
              <a:t>Cambodia</a:t>
            </a:r>
            <a:endParaRPr lang="de-CH" sz="1600" dirty="0" smtClean="0">
              <a:solidFill>
                <a:schemeClr val="tx1"/>
              </a:solidFill>
            </a:endParaRPr>
          </a:p>
          <a:p>
            <a:pPr lvl="1">
              <a:defRPr/>
            </a:pPr>
            <a:r>
              <a:rPr lang="de-CH" sz="1600" dirty="0" smtClean="0">
                <a:solidFill>
                  <a:schemeClr val="tx1"/>
                </a:solidFill>
              </a:rPr>
              <a:t>Vietnam</a:t>
            </a:r>
          </a:p>
          <a:p>
            <a:pPr lvl="1">
              <a:spcBef>
                <a:spcPts val="600"/>
              </a:spcBef>
              <a:defRPr/>
            </a:pPr>
            <a:endParaRPr lang="en-GB" sz="1600" dirty="0" smtClean="0"/>
          </a:p>
          <a:p>
            <a:pPr lvl="1">
              <a:spcBef>
                <a:spcPts val="600"/>
              </a:spcBef>
              <a:defRPr/>
            </a:pPr>
            <a:endParaRPr lang="en-GB" sz="1600" dirty="0" smtClean="0"/>
          </a:p>
          <a:p>
            <a:pPr marL="0" lvl="1" indent="0">
              <a:spcBef>
                <a:spcPts val="600"/>
              </a:spcBef>
              <a:buFontTx/>
              <a:buNone/>
              <a:defRPr/>
            </a:pPr>
            <a:endParaRPr lang="en-GB" sz="1600" dirty="0" smtClean="0"/>
          </a:p>
          <a:p>
            <a:pPr marL="0" lvl="1" indent="0">
              <a:spcBef>
                <a:spcPts val="0"/>
              </a:spcBef>
              <a:spcAft>
                <a:spcPts val="600"/>
              </a:spcAft>
              <a:buNone/>
              <a:defRPr/>
            </a:pPr>
            <a:endParaRPr lang="en-GB" sz="1600" dirty="0" smtClean="0"/>
          </a:p>
          <a:p>
            <a:pPr lvl="1">
              <a:spcBef>
                <a:spcPts val="600"/>
              </a:spcBef>
              <a:spcAft>
                <a:spcPts val="600"/>
              </a:spcAft>
              <a:defRPr/>
            </a:pPr>
            <a:endParaRPr lang="en-GB" sz="1600" dirty="0" smtClean="0"/>
          </a:p>
          <a:p>
            <a:pPr marL="0" lvl="1" indent="0" algn="r">
              <a:spcBef>
                <a:spcPts val="0"/>
              </a:spcBef>
              <a:spcAft>
                <a:spcPts val="0"/>
              </a:spcAft>
              <a:buFontTx/>
              <a:buNone/>
              <a:defRPr/>
            </a:pPr>
            <a:endParaRPr lang="en-GB" sz="1100" baseline="30000" dirty="0" smtClean="0"/>
          </a:p>
        </p:txBody>
      </p:sp>
      <p:sp>
        <p:nvSpPr>
          <p:cNvPr id="9" name="Text Placeholder 2"/>
          <p:cNvSpPr txBox="1">
            <a:spLocks/>
          </p:cNvSpPr>
          <p:nvPr/>
        </p:nvSpPr>
        <p:spPr>
          <a:xfrm>
            <a:off x="7185025" y="2532856"/>
            <a:ext cx="1531938" cy="750888"/>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FontTx/>
              <a:buNone/>
              <a:defRPr/>
            </a:pPr>
            <a:r>
              <a:rPr lang="en-GB" sz="1600" b="1" dirty="0" smtClean="0">
                <a:solidFill>
                  <a:schemeClr val="tx1"/>
                </a:solidFill>
              </a:rPr>
              <a:t>East Asia </a:t>
            </a:r>
          </a:p>
          <a:p>
            <a:pPr lvl="1">
              <a:defRPr/>
            </a:pPr>
            <a:r>
              <a:rPr lang="de-CH" sz="1600" dirty="0" smtClean="0">
                <a:solidFill>
                  <a:schemeClr val="tx1"/>
                </a:solidFill>
              </a:rPr>
              <a:t>China</a:t>
            </a:r>
          </a:p>
          <a:p>
            <a:pPr lvl="1">
              <a:spcBef>
                <a:spcPts val="600"/>
              </a:spcBef>
              <a:defRPr/>
            </a:pPr>
            <a:endParaRPr lang="en-GB" sz="1600" dirty="0" smtClean="0"/>
          </a:p>
          <a:p>
            <a:pPr lvl="1">
              <a:spcBef>
                <a:spcPts val="600"/>
              </a:spcBef>
              <a:defRPr/>
            </a:pPr>
            <a:endParaRPr lang="en-GB" sz="1600" dirty="0" smtClean="0"/>
          </a:p>
          <a:p>
            <a:pPr marL="0" lvl="1" indent="0">
              <a:spcBef>
                <a:spcPts val="600"/>
              </a:spcBef>
              <a:buFontTx/>
              <a:buNone/>
              <a:defRPr/>
            </a:pPr>
            <a:endParaRPr lang="en-GB" sz="1600" dirty="0" smtClean="0"/>
          </a:p>
          <a:p>
            <a:pPr lvl="1">
              <a:spcBef>
                <a:spcPts val="0"/>
              </a:spcBef>
              <a:spcAft>
                <a:spcPts val="600"/>
              </a:spcAft>
              <a:defRPr/>
            </a:pPr>
            <a:endParaRPr lang="en-GB" sz="1600" dirty="0" smtClean="0"/>
          </a:p>
          <a:p>
            <a:pPr lvl="1">
              <a:spcBef>
                <a:spcPts val="600"/>
              </a:spcBef>
              <a:spcAft>
                <a:spcPts val="600"/>
              </a:spcAft>
              <a:defRPr/>
            </a:pPr>
            <a:endParaRPr lang="en-GB" sz="1600" dirty="0" smtClean="0"/>
          </a:p>
          <a:p>
            <a:pPr marL="0" lvl="1" indent="0" algn="r">
              <a:spcBef>
                <a:spcPts val="0"/>
              </a:spcBef>
              <a:spcAft>
                <a:spcPts val="0"/>
              </a:spcAft>
              <a:buFontTx/>
              <a:buNone/>
              <a:defRPr/>
            </a:pPr>
            <a:endParaRPr lang="en-GB" sz="1100" baseline="30000" dirty="0" smtClean="0"/>
          </a:p>
        </p:txBody>
      </p:sp>
      <p:sp>
        <p:nvSpPr>
          <p:cNvPr id="10" name="Text Placeholder 2"/>
          <p:cNvSpPr txBox="1">
            <a:spLocks/>
          </p:cNvSpPr>
          <p:nvPr/>
        </p:nvSpPr>
        <p:spPr>
          <a:xfrm>
            <a:off x="416686" y="2411132"/>
            <a:ext cx="2140298" cy="269557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FontTx/>
              <a:buNone/>
              <a:defRPr/>
            </a:pPr>
            <a:r>
              <a:rPr lang="en-GB" sz="1600" b="1" dirty="0" smtClean="0">
                <a:solidFill>
                  <a:schemeClr val="tx1"/>
                </a:solidFill>
              </a:rPr>
              <a:t>Caribbean &amp; </a:t>
            </a:r>
            <a:r>
              <a:rPr lang="en-GB" sz="1600" b="1" dirty="0">
                <a:solidFill>
                  <a:schemeClr val="tx1"/>
                </a:solidFill>
              </a:rPr>
              <a:t>C</a:t>
            </a:r>
            <a:r>
              <a:rPr lang="en-GB" sz="1600" b="1" dirty="0" smtClean="0">
                <a:solidFill>
                  <a:schemeClr val="tx1"/>
                </a:solidFill>
              </a:rPr>
              <a:t>entral America </a:t>
            </a:r>
          </a:p>
          <a:p>
            <a:pPr lvl="1">
              <a:defRPr/>
            </a:pPr>
            <a:r>
              <a:rPr lang="de-CH" sz="1600" dirty="0" smtClean="0">
                <a:solidFill>
                  <a:schemeClr val="tx1"/>
                </a:solidFill>
              </a:rPr>
              <a:t>Nicaragua</a:t>
            </a:r>
          </a:p>
          <a:p>
            <a:pPr lvl="1">
              <a:defRPr/>
            </a:pPr>
            <a:r>
              <a:rPr lang="de-CH" sz="1600" dirty="0" smtClean="0">
                <a:solidFill>
                  <a:schemeClr val="tx1"/>
                </a:solidFill>
              </a:rPr>
              <a:t>Suriname</a:t>
            </a:r>
          </a:p>
          <a:p>
            <a:pPr lvl="1">
              <a:defRPr/>
            </a:pPr>
            <a:r>
              <a:rPr lang="de-CH" sz="1600" dirty="0" smtClean="0">
                <a:solidFill>
                  <a:schemeClr val="tx1"/>
                </a:solidFill>
              </a:rPr>
              <a:t>Honduras</a:t>
            </a:r>
          </a:p>
          <a:p>
            <a:pPr lvl="1">
              <a:defRPr/>
            </a:pPr>
            <a:r>
              <a:rPr lang="de-CH" sz="1600" dirty="0" smtClean="0">
                <a:solidFill>
                  <a:schemeClr val="tx1"/>
                </a:solidFill>
              </a:rPr>
              <a:t>Barbados</a:t>
            </a:r>
          </a:p>
          <a:p>
            <a:pPr lvl="1">
              <a:defRPr/>
            </a:pPr>
            <a:r>
              <a:rPr lang="de-CH" sz="1600" dirty="0" smtClean="0">
                <a:solidFill>
                  <a:schemeClr val="tx1"/>
                </a:solidFill>
              </a:rPr>
              <a:t>Grenada</a:t>
            </a:r>
          </a:p>
          <a:p>
            <a:pPr lvl="1">
              <a:defRPr/>
            </a:pPr>
            <a:r>
              <a:rPr lang="de-CH" sz="1600" dirty="0" smtClean="0">
                <a:solidFill>
                  <a:schemeClr val="tx1"/>
                </a:solidFill>
              </a:rPr>
              <a:t>Trinidad &amp; Tobago</a:t>
            </a:r>
            <a:endParaRPr lang="en-GB" sz="1600" dirty="0" smtClean="0">
              <a:solidFill>
                <a:schemeClr val="tx1"/>
              </a:solidFill>
            </a:endParaRPr>
          </a:p>
          <a:p>
            <a:pPr marL="0" lvl="1" indent="0">
              <a:spcBef>
                <a:spcPts val="600"/>
              </a:spcBef>
              <a:buFontTx/>
              <a:buNone/>
              <a:defRPr/>
            </a:pPr>
            <a:endParaRPr lang="en-GB" sz="1600" dirty="0" smtClean="0"/>
          </a:p>
          <a:p>
            <a:pPr lvl="1">
              <a:spcBef>
                <a:spcPts val="0"/>
              </a:spcBef>
              <a:spcAft>
                <a:spcPts val="600"/>
              </a:spcAft>
              <a:defRPr/>
            </a:pPr>
            <a:endParaRPr lang="en-GB" sz="1600" dirty="0" smtClean="0"/>
          </a:p>
          <a:p>
            <a:pPr marL="0" lvl="1" indent="0">
              <a:spcBef>
                <a:spcPts val="600"/>
              </a:spcBef>
              <a:spcAft>
                <a:spcPts val="600"/>
              </a:spcAft>
              <a:buNone/>
              <a:defRPr/>
            </a:pPr>
            <a:endParaRPr lang="en-GB" sz="1600" dirty="0" smtClean="0"/>
          </a:p>
          <a:p>
            <a:pPr marL="0" lvl="1" indent="0" algn="r">
              <a:spcBef>
                <a:spcPts val="0"/>
              </a:spcBef>
              <a:spcAft>
                <a:spcPts val="0"/>
              </a:spcAft>
              <a:buFontTx/>
              <a:buNone/>
              <a:defRPr/>
            </a:pPr>
            <a:endParaRPr lang="en-GB" sz="1100" baseline="30000" dirty="0" smtClean="0"/>
          </a:p>
        </p:txBody>
      </p:sp>
      <p:sp>
        <p:nvSpPr>
          <p:cNvPr id="11" name="Text Placeholder 2"/>
          <p:cNvSpPr txBox="1">
            <a:spLocks/>
          </p:cNvSpPr>
          <p:nvPr/>
        </p:nvSpPr>
        <p:spPr>
          <a:xfrm>
            <a:off x="1691681" y="4725146"/>
            <a:ext cx="1497013" cy="1228725"/>
          </a:xfrm>
          <a:prstGeom prst="rect">
            <a:avLst/>
          </a:prstGeom>
        </p:spPr>
        <p:txBody>
          <a:bodyPr/>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4"/>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spcBef>
                <a:spcPts val="600"/>
              </a:spcBef>
              <a:buFontTx/>
              <a:buNone/>
              <a:defRPr/>
            </a:pPr>
            <a:r>
              <a:rPr lang="en-GB" sz="1600" b="1" dirty="0" smtClean="0">
                <a:solidFill>
                  <a:schemeClr val="tx1"/>
                </a:solidFill>
              </a:rPr>
              <a:t>Latin America </a:t>
            </a:r>
          </a:p>
          <a:p>
            <a:pPr lvl="1">
              <a:defRPr/>
            </a:pPr>
            <a:r>
              <a:rPr lang="de-CH" sz="1600" dirty="0" err="1" smtClean="0">
                <a:solidFill>
                  <a:schemeClr val="tx1"/>
                </a:solidFill>
              </a:rPr>
              <a:t>Bolivia</a:t>
            </a:r>
            <a:endParaRPr lang="de-CH" sz="1600" dirty="0" smtClean="0">
              <a:solidFill>
                <a:schemeClr val="tx1"/>
              </a:solidFill>
            </a:endParaRPr>
          </a:p>
          <a:p>
            <a:pPr lvl="1">
              <a:defRPr/>
            </a:pPr>
            <a:r>
              <a:rPr lang="de-CH" sz="1600" dirty="0" smtClean="0">
                <a:solidFill>
                  <a:schemeClr val="tx1"/>
                </a:solidFill>
              </a:rPr>
              <a:t>Peru</a:t>
            </a:r>
          </a:p>
          <a:p>
            <a:pPr lvl="1">
              <a:defRPr/>
            </a:pPr>
            <a:r>
              <a:rPr lang="de-CH" sz="1600" dirty="0" smtClean="0">
                <a:solidFill>
                  <a:schemeClr val="tx1"/>
                </a:solidFill>
              </a:rPr>
              <a:t>Brazil</a:t>
            </a:r>
          </a:p>
          <a:p>
            <a:pPr lvl="1">
              <a:spcBef>
                <a:spcPts val="600"/>
              </a:spcBef>
              <a:defRPr/>
            </a:pPr>
            <a:endParaRPr lang="en-GB" sz="1600" dirty="0" smtClean="0"/>
          </a:p>
          <a:p>
            <a:pPr lvl="1">
              <a:spcBef>
                <a:spcPts val="600"/>
              </a:spcBef>
              <a:defRPr/>
            </a:pPr>
            <a:endParaRPr lang="en-GB" sz="1600" dirty="0" smtClean="0"/>
          </a:p>
          <a:p>
            <a:pPr marL="0" lvl="1" indent="0">
              <a:spcBef>
                <a:spcPts val="600"/>
              </a:spcBef>
              <a:buFontTx/>
              <a:buNone/>
              <a:defRPr/>
            </a:pPr>
            <a:endParaRPr lang="en-GB" sz="1600" dirty="0" smtClean="0"/>
          </a:p>
          <a:p>
            <a:pPr lvl="1">
              <a:spcBef>
                <a:spcPts val="0"/>
              </a:spcBef>
              <a:spcAft>
                <a:spcPts val="600"/>
              </a:spcAft>
              <a:defRPr/>
            </a:pPr>
            <a:endParaRPr lang="en-GB" sz="1600" dirty="0" smtClean="0"/>
          </a:p>
          <a:p>
            <a:pPr lvl="1">
              <a:spcBef>
                <a:spcPts val="600"/>
              </a:spcBef>
              <a:spcAft>
                <a:spcPts val="600"/>
              </a:spcAft>
              <a:defRPr/>
            </a:pPr>
            <a:endParaRPr lang="en-GB" sz="1600" dirty="0" smtClean="0"/>
          </a:p>
          <a:p>
            <a:pPr marL="0" lvl="1" indent="0" algn="r">
              <a:spcBef>
                <a:spcPts val="0"/>
              </a:spcBef>
              <a:spcAft>
                <a:spcPts val="0"/>
              </a:spcAft>
              <a:buFontTx/>
              <a:buNone/>
              <a:defRPr/>
            </a:pPr>
            <a:endParaRPr lang="en-GB" sz="1100" baseline="30000" dirty="0" smtClean="0"/>
          </a:p>
        </p:txBody>
      </p:sp>
    </p:spTree>
    <p:extLst>
      <p:ext uri="{BB962C8B-B14F-4D97-AF65-F5344CB8AC3E}">
        <p14:creationId xmlns:p14="http://schemas.microsoft.com/office/powerpoint/2010/main" xmlns="" val="309053753"/>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xmlns=""/>
              </a:ext>
            </a:extLst>
          </a:blip>
          <a:srcRect/>
          <a:stretch/>
        </p:blipFill>
        <p:spPr>
          <a:xfrm>
            <a:off x="0" y="0"/>
            <a:ext cx="5036458" cy="6858000"/>
          </a:xfrm>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r="41111"/>
          <a:stretch/>
        </p:blipFill>
        <p:spPr bwMode="auto">
          <a:xfrm>
            <a:off x="0" y="1"/>
            <a:ext cx="538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How the clinics work</a:t>
            </a:r>
            <a:br>
              <a:rPr lang="en-GB" dirty="0"/>
            </a:br>
            <a:endParaRPr lang="en-GB" dirty="0"/>
          </a:p>
        </p:txBody>
      </p:sp>
      <p:sp>
        <p:nvSpPr>
          <p:cNvPr id="3" name="Text Placeholder 2"/>
          <p:cNvSpPr>
            <a:spLocks noGrp="1"/>
          </p:cNvSpPr>
          <p:nvPr>
            <p:ph type="body" sz="quarter" idx="11"/>
          </p:nvPr>
        </p:nvSpPr>
        <p:spPr/>
        <p:txBody>
          <a:bodyPr/>
          <a:lstStyle/>
          <a:p>
            <a:pPr marL="274638" lvl="1" indent="-273050">
              <a:spcBef>
                <a:spcPts val="1200"/>
              </a:spcBef>
              <a:defRPr/>
            </a:pPr>
            <a:r>
              <a:rPr lang="en-GB" sz="2400" dirty="0">
                <a:solidFill>
                  <a:schemeClr val="tx1"/>
                </a:solidFill>
              </a:rPr>
              <a:t>Set up at local meeting places</a:t>
            </a:r>
          </a:p>
          <a:p>
            <a:pPr marL="274638" lvl="1" indent="-273050">
              <a:spcBef>
                <a:spcPts val="1200"/>
              </a:spcBef>
              <a:defRPr/>
            </a:pPr>
            <a:r>
              <a:rPr lang="en-GB" sz="2400" dirty="0">
                <a:solidFill>
                  <a:schemeClr val="tx1"/>
                </a:solidFill>
              </a:rPr>
              <a:t>Free at the point of use</a:t>
            </a:r>
          </a:p>
          <a:p>
            <a:pPr marL="274638" lvl="1" indent="-273050">
              <a:spcBef>
                <a:spcPts val="1200"/>
              </a:spcBef>
              <a:defRPr/>
            </a:pPr>
            <a:r>
              <a:rPr lang="en-GB" sz="2400" dirty="0">
                <a:solidFill>
                  <a:schemeClr val="tx1"/>
                </a:solidFill>
              </a:rPr>
              <a:t>Farmers come with problems and samples</a:t>
            </a:r>
          </a:p>
          <a:p>
            <a:pPr marL="274638" lvl="1" indent="-273050">
              <a:spcBef>
                <a:spcPts val="1200"/>
              </a:spcBef>
              <a:defRPr/>
            </a:pPr>
            <a:r>
              <a:rPr lang="en-GB" sz="2400" dirty="0">
                <a:solidFill>
                  <a:schemeClr val="tx1"/>
                </a:solidFill>
              </a:rPr>
              <a:t>Receive a diagnosis and a ‘prescription’ from the plant doctor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93665"/>
            <a:ext cx="5341938" cy="678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2"/>
          <p:cNvPicPr>
            <a:picLocks noChangeAspect="1" noChangeArrowheads="1"/>
          </p:cNvPicPr>
          <p:nvPr/>
        </p:nvPicPr>
        <p:blipFill>
          <a:blip r:embed="rId4" cstate="print">
            <a:extLst>
              <a:ext uri="{28A0092B-C50C-407E-A947-70E740481C1C}">
                <a14:useLocalDpi xmlns:a14="http://schemas.microsoft.com/office/drawing/2010/main" xmlns=""/>
              </a:ext>
            </a:extLst>
          </a:blip>
          <a:srcRect r="36459"/>
          <a:stretch>
            <a:fillRect/>
          </a:stretch>
        </p:blipFill>
        <p:spPr bwMode="auto">
          <a:xfrm>
            <a:off x="-12700" y="0"/>
            <a:ext cx="5810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Rectangle 2"/>
          <p:cNvSpPr>
            <a:spLocks noGrp="1" noChangeArrowheads="1"/>
          </p:cNvSpPr>
          <p:nvPr>
            <p:ph type="title"/>
          </p:nvPr>
        </p:nvSpPr>
        <p:spPr>
          <a:xfrm>
            <a:off x="4427538" y="1389063"/>
            <a:ext cx="4335462" cy="838200"/>
          </a:xfrm>
        </p:spPr>
        <p:txBody>
          <a:bodyPr/>
          <a:lstStyle/>
          <a:p>
            <a:pPr eaLnBrk="1" hangingPunct="1"/>
            <a:r>
              <a:rPr lang="en-GB" smtClean="0"/>
              <a:t>Private Sector:  ESCO</a:t>
            </a:r>
          </a:p>
        </p:txBody>
      </p:sp>
      <p:sp>
        <p:nvSpPr>
          <p:cNvPr id="40965" name="Text Placeholder 2"/>
          <p:cNvSpPr>
            <a:spLocks noGrp="1"/>
          </p:cNvSpPr>
          <p:nvPr>
            <p:ph type="body" sz="quarter" idx="11"/>
          </p:nvPr>
        </p:nvSpPr>
        <p:spPr>
          <a:xfrm>
            <a:off x="4413251" y="2214563"/>
            <a:ext cx="4329113" cy="4381500"/>
          </a:xfrm>
        </p:spPr>
        <p:txBody>
          <a:bodyPr/>
          <a:lstStyle/>
          <a:p>
            <a:pPr lvl="1">
              <a:spcBef>
                <a:spcPts val="600"/>
              </a:spcBef>
              <a:spcAft>
                <a:spcPts val="600"/>
              </a:spcAft>
            </a:pPr>
            <a:r>
              <a:rPr lang="en-GB" sz="2300" dirty="0" smtClean="0">
                <a:solidFill>
                  <a:schemeClr val="tx1"/>
                </a:solidFill>
              </a:rPr>
              <a:t>North Kivu, DRC; exports cacao, coffee, vanilla, papain and cinchona</a:t>
            </a:r>
          </a:p>
          <a:p>
            <a:pPr lvl="1">
              <a:spcBef>
                <a:spcPts val="600"/>
              </a:spcBef>
              <a:spcAft>
                <a:spcPts val="600"/>
              </a:spcAft>
            </a:pPr>
            <a:r>
              <a:rPr lang="en-GB" sz="2300" dirty="0" smtClean="0">
                <a:solidFill>
                  <a:schemeClr val="tx1"/>
                </a:solidFill>
              </a:rPr>
              <a:t>6000+ registered farmers</a:t>
            </a:r>
          </a:p>
          <a:p>
            <a:pPr lvl="1">
              <a:spcBef>
                <a:spcPts val="600"/>
              </a:spcBef>
              <a:spcAft>
                <a:spcPts val="600"/>
              </a:spcAft>
            </a:pPr>
            <a:r>
              <a:rPr lang="en-GB" sz="2300" dirty="0" smtClean="0">
                <a:solidFill>
                  <a:schemeClr val="tx1"/>
                </a:solidFill>
              </a:rPr>
              <a:t>Clinics support farmers and help to improve production</a:t>
            </a:r>
          </a:p>
          <a:p>
            <a:pPr lvl="1">
              <a:spcBef>
                <a:spcPts val="600"/>
              </a:spcBef>
              <a:spcAft>
                <a:spcPts val="600"/>
              </a:spcAft>
            </a:pPr>
            <a:r>
              <a:rPr lang="en-GB" sz="2300" dirty="0" smtClean="0">
                <a:solidFill>
                  <a:schemeClr val="tx1"/>
                </a:solidFill>
              </a:rPr>
              <a:t>Clinics based at depots where farmers deliver produce</a:t>
            </a:r>
          </a:p>
          <a:p>
            <a:pPr lvl="1">
              <a:spcBef>
                <a:spcPts val="600"/>
              </a:spcBef>
              <a:spcAft>
                <a:spcPts val="600"/>
              </a:spcAft>
            </a:pPr>
            <a:r>
              <a:rPr lang="en-GB" sz="2300" dirty="0" smtClean="0">
                <a:solidFill>
                  <a:schemeClr val="tx1"/>
                </a:solidFill>
              </a:rPr>
              <a:t>Identify problems and effective responses</a:t>
            </a:r>
          </a:p>
          <a:p>
            <a:pPr lvl="1">
              <a:spcBef>
                <a:spcPts val="600"/>
              </a:spcBef>
              <a:spcAft>
                <a:spcPts val="600"/>
              </a:spcAft>
            </a:pPr>
            <a:endParaRPr lang="en-GB" sz="2300" dirty="0" smtClean="0"/>
          </a:p>
        </p:txBody>
      </p:sp>
      <p:pic>
        <p:nvPicPr>
          <p:cNvPr id="40966" name="Picture 2"/>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465139" y="5845177"/>
            <a:ext cx="1036637"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971550" y="981077"/>
            <a:ext cx="7239000" cy="500063"/>
          </a:xfrm>
        </p:spPr>
        <p:txBody>
          <a:bodyPr/>
          <a:lstStyle/>
          <a:p>
            <a:r>
              <a:rPr lang="en-GB" smtClean="0"/>
              <a:t>Clinics have broad reach….</a:t>
            </a:r>
            <a:br>
              <a:rPr lang="en-GB" smtClean="0"/>
            </a:br>
            <a:r>
              <a:rPr lang="en-GB" sz="2400" smtClean="0">
                <a:solidFill>
                  <a:schemeClr val="tx1"/>
                </a:solidFill>
              </a:rPr>
              <a:t>Bolivia (Feb 00 – April 09)</a:t>
            </a:r>
          </a:p>
        </p:txBody>
      </p:sp>
      <p:sp>
        <p:nvSpPr>
          <p:cNvPr id="4" name="Isosceles Triangle 3"/>
          <p:cNvSpPr>
            <a:spLocks noChangeArrowheads="1"/>
          </p:cNvSpPr>
          <p:nvPr/>
        </p:nvSpPr>
        <p:spPr bwMode="auto">
          <a:xfrm rot="10800000">
            <a:off x="1331914" y="2636840"/>
            <a:ext cx="5643562" cy="3857625"/>
          </a:xfrm>
          <a:prstGeom prst="triangle">
            <a:avLst>
              <a:gd name="adj" fmla="val 50000"/>
            </a:avLst>
          </a:prstGeom>
          <a:solidFill>
            <a:schemeClr val="accent1">
              <a:alpha val="20000"/>
            </a:schemeClr>
          </a:solidFill>
          <a:ln w="25400" algn="ctr">
            <a:solidFill>
              <a:srgbClr val="418C15"/>
            </a:solidFill>
            <a:miter lim="800000"/>
            <a:headEnd/>
            <a:tailEnd/>
          </a:ln>
        </p:spPr>
        <p:txBody>
          <a:bodyPr rot="10800000" anchor="ctr"/>
          <a:lstStyle/>
          <a:p>
            <a:pPr algn="ctr">
              <a:defRPr/>
            </a:pPr>
            <a:endParaRPr lang="en-GB">
              <a:solidFill>
                <a:schemeClr val="lt1"/>
              </a:solidFill>
              <a:latin typeface="+mn-lt"/>
            </a:endParaRPr>
          </a:p>
        </p:txBody>
      </p:sp>
      <p:sp>
        <p:nvSpPr>
          <p:cNvPr id="37892" name="TextBox 5"/>
          <p:cNvSpPr txBox="1">
            <a:spLocks noChangeArrowheads="1"/>
          </p:cNvSpPr>
          <p:nvPr/>
        </p:nvSpPr>
        <p:spPr bwMode="auto">
          <a:xfrm>
            <a:off x="3708400" y="5589588"/>
            <a:ext cx="93503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800" b="1"/>
              <a:t>10</a:t>
            </a:r>
            <a:endParaRPr lang="en-GB" b="1"/>
          </a:p>
        </p:txBody>
      </p:sp>
      <p:sp>
        <p:nvSpPr>
          <p:cNvPr id="37893" name="TextBox 6"/>
          <p:cNvSpPr txBox="1">
            <a:spLocks noChangeArrowheads="1"/>
          </p:cNvSpPr>
          <p:nvPr/>
        </p:nvSpPr>
        <p:spPr bwMode="auto">
          <a:xfrm>
            <a:off x="2555875" y="3573463"/>
            <a:ext cx="32146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800" b="1"/>
              <a:t>6815</a:t>
            </a:r>
          </a:p>
        </p:txBody>
      </p:sp>
      <p:sp>
        <p:nvSpPr>
          <p:cNvPr id="9" name="TextBox 8"/>
          <p:cNvSpPr txBox="1"/>
          <p:nvPr/>
        </p:nvSpPr>
        <p:spPr>
          <a:xfrm>
            <a:off x="1331914" y="2060576"/>
            <a:ext cx="5643562" cy="446276"/>
          </a:xfrm>
          <a:prstGeom prst="rect">
            <a:avLst/>
          </a:prstGeom>
          <a:solidFill>
            <a:schemeClr val="accent1"/>
          </a:solidFill>
          <a:ln w="25400">
            <a:solidFill>
              <a:schemeClr val="accent1">
                <a:shade val="50000"/>
              </a:schemeClr>
            </a:solidFill>
          </a:ln>
        </p:spPr>
        <p:txBody>
          <a:bodyPr>
            <a:spAutoFit/>
          </a:bodyPr>
          <a:lstStyle/>
          <a:p>
            <a:pPr marL="0" lvl="1">
              <a:defRPr/>
            </a:pPr>
            <a:r>
              <a:rPr lang="en-GB" sz="2300" dirty="0">
                <a:solidFill>
                  <a:schemeClr val="bg1"/>
                </a:solidFill>
              </a:rPr>
              <a:t>Average of 11.5 queries per clinic session</a:t>
            </a:r>
            <a:endParaRPr lang="en-GB" dirty="0">
              <a:solidFill>
                <a:schemeClr val="bg1"/>
              </a:solidFill>
            </a:endParaRPr>
          </a:p>
        </p:txBody>
      </p:sp>
      <p:cxnSp>
        <p:nvCxnSpPr>
          <p:cNvPr id="11" name="Straight Connector 10"/>
          <p:cNvCxnSpPr/>
          <p:nvPr/>
        </p:nvCxnSpPr>
        <p:spPr>
          <a:xfrm>
            <a:off x="3419475" y="5516563"/>
            <a:ext cx="15001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79613" y="3500438"/>
            <a:ext cx="4357687" cy="0"/>
          </a:xfrm>
          <a:prstGeom prst="line">
            <a:avLst/>
          </a:prstGeom>
        </p:spPr>
        <p:style>
          <a:lnRef idx="1">
            <a:schemeClr val="accent1"/>
          </a:lnRef>
          <a:fillRef idx="0">
            <a:schemeClr val="accent1"/>
          </a:fillRef>
          <a:effectRef idx="0">
            <a:schemeClr val="accent1"/>
          </a:effectRef>
          <a:fontRef idx="minor">
            <a:schemeClr val="tx1"/>
          </a:fontRef>
        </p:style>
      </p:cxnSp>
      <p:sp>
        <p:nvSpPr>
          <p:cNvPr id="37897" name="TextBox 17"/>
          <p:cNvSpPr txBox="1">
            <a:spLocks noChangeArrowheads="1"/>
          </p:cNvSpPr>
          <p:nvPr/>
        </p:nvSpPr>
        <p:spPr bwMode="auto">
          <a:xfrm>
            <a:off x="3132138" y="4652963"/>
            <a:ext cx="20002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800" b="1"/>
              <a:t>801</a:t>
            </a:r>
          </a:p>
        </p:txBody>
      </p:sp>
      <p:sp>
        <p:nvSpPr>
          <p:cNvPr id="37898" name="TextBox 18"/>
          <p:cNvSpPr txBox="1">
            <a:spLocks noChangeArrowheads="1"/>
          </p:cNvSpPr>
          <p:nvPr/>
        </p:nvSpPr>
        <p:spPr bwMode="auto">
          <a:xfrm>
            <a:off x="1908175" y="2781302"/>
            <a:ext cx="45005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800" b="1"/>
              <a:t>9195</a:t>
            </a:r>
          </a:p>
        </p:txBody>
      </p:sp>
      <p:cxnSp>
        <p:nvCxnSpPr>
          <p:cNvPr id="25" name="Straight Connector 24"/>
          <p:cNvCxnSpPr/>
          <p:nvPr/>
        </p:nvCxnSpPr>
        <p:spPr>
          <a:xfrm>
            <a:off x="2627313" y="4437063"/>
            <a:ext cx="3000375" cy="0"/>
          </a:xfrm>
          <a:prstGeom prst="line">
            <a:avLst/>
          </a:prstGeom>
        </p:spPr>
        <p:style>
          <a:lnRef idx="1">
            <a:schemeClr val="accent1"/>
          </a:lnRef>
          <a:fillRef idx="0">
            <a:schemeClr val="accent1"/>
          </a:fillRef>
          <a:effectRef idx="0">
            <a:schemeClr val="accent1"/>
          </a:effectRef>
          <a:fontRef idx="minor">
            <a:schemeClr val="tx1"/>
          </a:fontRef>
        </p:style>
      </p:cxnSp>
      <p:sp>
        <p:nvSpPr>
          <p:cNvPr id="37900" name="Text Box 14"/>
          <p:cNvSpPr txBox="1">
            <a:spLocks noChangeArrowheads="1"/>
          </p:cNvSpPr>
          <p:nvPr/>
        </p:nvSpPr>
        <p:spPr bwMode="auto">
          <a:xfrm>
            <a:off x="5292725" y="5661026"/>
            <a:ext cx="136287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2800" b="1"/>
              <a:t>Clinics</a:t>
            </a:r>
          </a:p>
        </p:txBody>
      </p:sp>
      <p:sp>
        <p:nvSpPr>
          <p:cNvPr id="37901" name="Text Box 15"/>
          <p:cNvSpPr txBox="1">
            <a:spLocks noChangeArrowheads="1"/>
          </p:cNvSpPr>
          <p:nvPr/>
        </p:nvSpPr>
        <p:spPr bwMode="auto">
          <a:xfrm>
            <a:off x="6011863" y="4724401"/>
            <a:ext cx="17636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2800" b="1"/>
              <a:t>Sessions</a:t>
            </a:r>
          </a:p>
        </p:txBody>
      </p:sp>
      <p:sp>
        <p:nvSpPr>
          <p:cNvPr id="37902" name="Text Box 16"/>
          <p:cNvSpPr txBox="1">
            <a:spLocks noChangeArrowheads="1"/>
          </p:cNvSpPr>
          <p:nvPr/>
        </p:nvSpPr>
        <p:spPr bwMode="auto">
          <a:xfrm>
            <a:off x="6443663" y="3860801"/>
            <a:ext cx="11849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2800" b="1"/>
              <a:t>Users</a:t>
            </a:r>
          </a:p>
        </p:txBody>
      </p:sp>
      <p:sp>
        <p:nvSpPr>
          <p:cNvPr id="37903" name="Text Box 17"/>
          <p:cNvSpPr txBox="1">
            <a:spLocks noChangeArrowheads="1"/>
          </p:cNvSpPr>
          <p:nvPr/>
        </p:nvSpPr>
        <p:spPr bwMode="auto">
          <a:xfrm>
            <a:off x="7019926" y="2924176"/>
            <a:ext cx="152317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2800" b="1"/>
              <a:t>Queries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804864" y="1035050"/>
            <a:ext cx="7997825" cy="838200"/>
          </a:xfrm>
        </p:spPr>
        <p:txBody>
          <a:bodyPr/>
          <a:lstStyle/>
          <a:p>
            <a:pPr eaLnBrk="1" hangingPunct="1"/>
            <a:r>
              <a:rPr lang="en-GB" smtClean="0"/>
              <a:t>Impact Bangladesh clinics</a:t>
            </a:r>
          </a:p>
        </p:txBody>
      </p:sp>
      <p:graphicFrame>
        <p:nvGraphicFramePr>
          <p:cNvPr id="4" name="Table 3"/>
          <p:cNvGraphicFramePr>
            <a:graphicFrameLocks noGrp="1"/>
          </p:cNvGraphicFramePr>
          <p:nvPr>
            <p:extLst>
              <p:ext uri="{D42A27DB-BD31-4B8C-83A1-F6EECF244321}">
                <p14:modId xmlns:p14="http://schemas.microsoft.com/office/powerpoint/2010/main" xmlns="" val="2735712316"/>
              </p:ext>
            </p:extLst>
          </p:nvPr>
        </p:nvGraphicFramePr>
        <p:xfrm>
          <a:off x="825500" y="1695452"/>
          <a:ext cx="7880350" cy="4938713"/>
        </p:xfrm>
        <a:graphic>
          <a:graphicData uri="http://schemas.openxmlformats.org/drawingml/2006/table">
            <a:tbl>
              <a:tblPr firstRow="1" bandRow="1">
                <a:tableStyleId>{5C22544A-7EE6-4342-B048-85BDC9FD1C3A}</a:tableStyleId>
              </a:tblPr>
              <a:tblGrid>
                <a:gridCol w="3793407"/>
                <a:gridCol w="4086943"/>
              </a:tblGrid>
              <a:tr h="413568">
                <a:tc>
                  <a:txBody>
                    <a:bodyPr/>
                    <a:lstStyle/>
                    <a:p>
                      <a:r>
                        <a:rPr lang="en-GB" sz="1800" dirty="0" smtClean="0">
                          <a:ea typeface="Calibri" pitchFamily="34" charset="0"/>
                          <a:cs typeface="Arial" charset="0"/>
                        </a:rPr>
                        <a:t>350 farmers interviewed </a:t>
                      </a:r>
                      <a:endParaRPr lang="en-GB" sz="1800" dirty="0"/>
                    </a:p>
                  </a:txBody>
                  <a:tcPr marL="91448" marR="91448" marT="45723" marB="45723"/>
                </a:tc>
                <a:tc>
                  <a:txBody>
                    <a:bodyPr/>
                    <a:lstStyle/>
                    <a:p>
                      <a:r>
                        <a:rPr lang="en-GB" sz="1800" dirty="0" smtClean="0"/>
                        <a:t>Average</a:t>
                      </a:r>
                      <a:endParaRPr lang="en-GB" sz="1800" dirty="0"/>
                    </a:p>
                  </a:txBody>
                  <a:tcPr marL="91448" marR="91448" marT="45723" marB="45723"/>
                </a:tc>
              </a:tr>
              <a:tr h="5791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i="0" dirty="0" smtClean="0">
                          <a:solidFill>
                            <a:schemeClr val="tx1">
                              <a:lumMod val="75000"/>
                            </a:schemeClr>
                          </a:solidFill>
                          <a:ea typeface="Calibri" pitchFamily="34" charset="0"/>
                          <a:cs typeface="Arial" charset="0"/>
                        </a:rPr>
                        <a:t>Farmers spent less money </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i="0" dirty="0" smtClean="0">
                          <a:solidFill>
                            <a:schemeClr val="tx1">
                              <a:lumMod val="75000"/>
                            </a:schemeClr>
                          </a:solidFill>
                          <a:ea typeface="Calibri" pitchFamily="34" charset="0"/>
                          <a:cs typeface="Arial" charset="0"/>
                        </a:rPr>
                        <a:t>(mostly by using</a:t>
                      </a:r>
                      <a:r>
                        <a:rPr lang="en-GB" sz="1600" i="0" baseline="0" dirty="0" smtClean="0">
                          <a:solidFill>
                            <a:schemeClr val="tx1">
                              <a:lumMod val="75000"/>
                            </a:schemeClr>
                          </a:solidFill>
                          <a:ea typeface="Calibri" pitchFamily="34" charset="0"/>
                          <a:cs typeface="Arial" charset="0"/>
                        </a:rPr>
                        <a:t> fewer agrochemicals)</a:t>
                      </a:r>
                      <a:endParaRPr lang="en-GB" sz="1600" i="0" dirty="0">
                        <a:solidFill>
                          <a:schemeClr val="tx1">
                            <a:lumMod val="75000"/>
                          </a:schemeClr>
                        </a:solidFill>
                      </a:endParaRPr>
                    </a:p>
                  </a:txBody>
                  <a:tcPr marL="91448" marR="91448" marT="45723" marB="45723"/>
                </a:tc>
                <a:tc>
                  <a:txBody>
                    <a:bodyPr/>
                    <a:lstStyle/>
                    <a:p>
                      <a:r>
                        <a:rPr lang="en-GB" sz="1600" b="1" dirty="0" smtClean="0">
                          <a:solidFill>
                            <a:schemeClr val="tx1">
                              <a:lumMod val="75000"/>
                            </a:schemeClr>
                          </a:solidFill>
                          <a:ea typeface="Calibri" pitchFamily="34" charset="0"/>
                          <a:cs typeface="Arial" charset="0"/>
                        </a:rPr>
                        <a:t>$16.71 saving</a:t>
                      </a:r>
                    </a:p>
                  </a:txBody>
                  <a:tcPr marL="91448" marR="91448" marT="45723" marB="45723"/>
                </a:tc>
              </a:tr>
              <a:tr h="5791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i="0" dirty="0" smtClean="0">
                          <a:solidFill>
                            <a:schemeClr val="tx1">
                              <a:lumMod val="75000"/>
                            </a:schemeClr>
                          </a:solidFill>
                          <a:ea typeface="Calibri" pitchFamily="34" charset="0"/>
                          <a:cs typeface="Arial" charset="0"/>
                        </a:rPr>
                        <a:t>Yields increased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i="0" dirty="0">
                        <a:solidFill>
                          <a:schemeClr val="tx1">
                            <a:lumMod val="75000"/>
                          </a:schemeClr>
                        </a:solidFill>
                      </a:endParaRPr>
                    </a:p>
                  </a:txBody>
                  <a:tcPr marL="91448" marR="91448" marT="45723" marB="45723"/>
                </a:tc>
                <a:tc>
                  <a:txBody>
                    <a:bodyPr/>
                    <a:lstStyle/>
                    <a:p>
                      <a:r>
                        <a:rPr lang="en-GB" sz="1600" b="1" dirty="0" smtClean="0">
                          <a:solidFill>
                            <a:schemeClr val="tx1">
                              <a:lumMod val="75000"/>
                            </a:schemeClr>
                          </a:solidFill>
                          <a:ea typeface="Calibri" pitchFamily="34" charset="0"/>
                          <a:cs typeface="Arial" charset="0"/>
                        </a:rPr>
                        <a:t>Over 9% increase</a:t>
                      </a:r>
                      <a:endParaRPr lang="en-GB" sz="1600" b="1" dirty="0">
                        <a:solidFill>
                          <a:schemeClr val="tx1">
                            <a:lumMod val="75000"/>
                          </a:schemeClr>
                        </a:solidFill>
                      </a:endParaRPr>
                    </a:p>
                  </a:txBody>
                  <a:tcPr marL="91448" marR="91448" marT="45723" marB="45723"/>
                </a:tc>
              </a:tr>
              <a:tr h="592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i="0" dirty="0" smtClean="0">
                          <a:solidFill>
                            <a:schemeClr val="tx1">
                              <a:lumMod val="75000"/>
                            </a:schemeClr>
                          </a:solidFill>
                          <a:ea typeface="Calibri" pitchFamily="34" charset="0"/>
                          <a:cs typeface="Arial" charset="0"/>
                        </a:rPr>
                        <a:t>Farmers’ gross income increased</a:t>
                      </a:r>
                      <a:endParaRPr lang="en-GB" sz="1600" i="0" dirty="0">
                        <a:solidFill>
                          <a:schemeClr val="tx1">
                            <a:lumMod val="75000"/>
                          </a:schemeClr>
                        </a:solidFill>
                      </a:endParaRPr>
                    </a:p>
                  </a:txBody>
                  <a:tcPr marL="91448" marR="91448" marT="45723" marB="45723"/>
                </a:tc>
                <a:tc>
                  <a:txBody>
                    <a:bodyPr/>
                    <a:lstStyle/>
                    <a:p>
                      <a:r>
                        <a:rPr lang="en-GB" sz="1600" b="1" dirty="0" smtClean="0">
                          <a:solidFill>
                            <a:schemeClr val="tx1">
                              <a:lumMod val="75000"/>
                            </a:schemeClr>
                          </a:solidFill>
                          <a:ea typeface="Calibri" pitchFamily="34" charset="0"/>
                          <a:cs typeface="Arial" charset="0"/>
                        </a:rPr>
                        <a:t>$325 increase per harvest</a:t>
                      </a:r>
                    </a:p>
                  </a:txBody>
                  <a:tcPr marL="91448" marR="91448" marT="45723" marB="45723"/>
                </a:tc>
              </a:tr>
              <a:tr h="27739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i="0" dirty="0" smtClean="0">
                          <a:solidFill>
                            <a:schemeClr val="tx1">
                              <a:lumMod val="75000"/>
                            </a:schemeClr>
                          </a:solidFill>
                          <a:ea typeface="Calibri" pitchFamily="34" charset="0"/>
                          <a:cs typeface="Arial" charset="0"/>
                        </a:rPr>
                        <a:t>Livelihoods improved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i="0" dirty="0" smtClean="0">
                        <a:solidFill>
                          <a:schemeClr val="tx1">
                            <a:lumMod val="75000"/>
                          </a:schemeClr>
                        </a:solidFill>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i="0" dirty="0" smtClean="0">
                          <a:solidFill>
                            <a:schemeClr val="tx1">
                              <a:lumMod val="75000"/>
                            </a:schemeClr>
                          </a:solidFill>
                          <a:ea typeface="Calibri" pitchFamily="34" charset="0"/>
                          <a:cs typeface="Arial" charset="0"/>
                        </a:rPr>
                        <a:t>95% of the farmers earned extra income by adopting the plant clinic recommendations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i="0" dirty="0">
                        <a:solidFill>
                          <a:schemeClr val="tx1">
                            <a:lumMod val="75000"/>
                          </a:schemeClr>
                        </a:solidFill>
                      </a:endParaRPr>
                    </a:p>
                  </a:txBody>
                  <a:tcPr marL="91448" marR="91448" marT="45723" marB="45723"/>
                </a:tc>
                <a:tc>
                  <a:txBody>
                    <a:bodyPr/>
                    <a:lstStyle/>
                    <a:p>
                      <a:pPr eaLnBrk="0" hangingPunct="0"/>
                      <a:r>
                        <a:rPr lang="en-GB" sz="1600" b="1" i="1" dirty="0" smtClean="0">
                          <a:solidFill>
                            <a:schemeClr val="tx1">
                              <a:lumMod val="75000"/>
                            </a:schemeClr>
                          </a:solidFill>
                          <a:ea typeface="Calibri" pitchFamily="34" charset="0"/>
                          <a:cs typeface="Arial" charset="0"/>
                        </a:rPr>
                        <a:t>Farmers spent the additional money on:</a:t>
                      </a:r>
                    </a:p>
                    <a:p>
                      <a:pPr eaLnBrk="0" hangingPunct="0"/>
                      <a:endParaRPr lang="en-GB" sz="1600" dirty="0" smtClean="0">
                        <a:solidFill>
                          <a:schemeClr val="tx1">
                            <a:lumMod val="75000"/>
                          </a:schemeClr>
                        </a:solidFill>
                        <a:ea typeface="Calibri" pitchFamily="34" charset="0"/>
                        <a:cs typeface="Arial" charset="0"/>
                      </a:endParaRPr>
                    </a:p>
                    <a:p>
                      <a:pPr eaLnBrk="0" hangingPunct="0"/>
                      <a:r>
                        <a:rPr lang="en-GB" sz="1600" b="1" dirty="0" smtClean="0">
                          <a:solidFill>
                            <a:schemeClr val="tx1">
                              <a:lumMod val="75000"/>
                            </a:schemeClr>
                          </a:solidFill>
                          <a:ea typeface="Calibri" pitchFamily="34" charset="0"/>
                          <a:cs typeface="Arial" charset="0"/>
                        </a:rPr>
                        <a:t>Children's education             (25%) </a:t>
                      </a:r>
                    </a:p>
                    <a:p>
                      <a:pPr eaLnBrk="0" hangingPunct="0">
                        <a:tabLst>
                          <a:tab pos="2149475" algn="l"/>
                        </a:tabLst>
                      </a:pPr>
                      <a:r>
                        <a:rPr lang="en-GB" sz="1600" b="1" dirty="0" smtClean="0">
                          <a:solidFill>
                            <a:schemeClr val="tx1">
                              <a:lumMod val="75000"/>
                            </a:schemeClr>
                          </a:solidFill>
                          <a:ea typeface="Calibri" pitchFamily="34" charset="0"/>
                          <a:cs typeface="Arial" charset="0"/>
                        </a:rPr>
                        <a:t>Home improvement               (21%)</a:t>
                      </a:r>
                    </a:p>
                    <a:p>
                      <a:pPr eaLnBrk="0" hangingPunct="0">
                        <a:tabLst>
                          <a:tab pos="2149475" algn="l"/>
                        </a:tabLst>
                      </a:pPr>
                      <a:r>
                        <a:rPr lang="en-GB" sz="1600" b="1" dirty="0" smtClean="0">
                          <a:solidFill>
                            <a:schemeClr val="tx1">
                              <a:lumMod val="75000"/>
                            </a:schemeClr>
                          </a:solidFill>
                          <a:ea typeface="Calibri" pitchFamily="34" charset="0"/>
                          <a:cs typeface="Arial" charset="0"/>
                        </a:rPr>
                        <a:t>Investment in the farm          (43%)</a:t>
                      </a:r>
                    </a:p>
                    <a:p>
                      <a:pPr eaLnBrk="0" hangingPunct="0">
                        <a:tabLst>
                          <a:tab pos="2149475" algn="l"/>
                        </a:tabLst>
                      </a:pPr>
                      <a:r>
                        <a:rPr lang="en-GB" sz="1600" b="0" dirty="0" smtClean="0">
                          <a:solidFill>
                            <a:schemeClr val="tx1">
                              <a:lumMod val="75000"/>
                            </a:schemeClr>
                          </a:solidFill>
                          <a:ea typeface="Calibri" pitchFamily="34" charset="0"/>
                          <a:cs typeface="Arial" charset="0"/>
                        </a:rPr>
                        <a:t>Buying a cow              (13%)</a:t>
                      </a:r>
                    </a:p>
                    <a:p>
                      <a:pPr eaLnBrk="0" hangingPunct="0">
                        <a:tabLst>
                          <a:tab pos="2149475" algn="l"/>
                        </a:tabLst>
                      </a:pPr>
                      <a:r>
                        <a:rPr lang="en-GB" sz="1600" dirty="0" smtClean="0">
                          <a:solidFill>
                            <a:schemeClr val="tx1">
                              <a:lumMod val="75000"/>
                            </a:schemeClr>
                          </a:solidFill>
                          <a:ea typeface="Calibri" pitchFamily="34" charset="0"/>
                          <a:cs typeface="Arial" charset="0"/>
                        </a:rPr>
                        <a:t>Planting                        (9%)</a:t>
                      </a:r>
                    </a:p>
                    <a:p>
                      <a:pPr eaLnBrk="0" hangingPunct="0">
                        <a:tabLst>
                          <a:tab pos="2149475" algn="l"/>
                        </a:tabLst>
                      </a:pPr>
                      <a:r>
                        <a:rPr lang="en-GB" sz="1600" dirty="0" smtClean="0">
                          <a:solidFill>
                            <a:schemeClr val="tx1">
                              <a:lumMod val="75000"/>
                            </a:schemeClr>
                          </a:solidFill>
                          <a:ea typeface="Calibri" pitchFamily="34" charset="0"/>
                          <a:cs typeface="Arial" charset="0"/>
                        </a:rPr>
                        <a:t>Buying land                  (9%)</a:t>
                      </a:r>
                    </a:p>
                    <a:p>
                      <a:pPr eaLnBrk="0" hangingPunct="0">
                        <a:tabLst>
                          <a:tab pos="2149475" algn="l"/>
                        </a:tabLst>
                      </a:pPr>
                      <a:r>
                        <a:rPr lang="en-GB" sz="1600" dirty="0" smtClean="0">
                          <a:solidFill>
                            <a:schemeClr val="tx1">
                              <a:lumMod val="75000"/>
                            </a:schemeClr>
                          </a:solidFill>
                          <a:ea typeface="Calibri" pitchFamily="34" charset="0"/>
                          <a:cs typeface="Arial" charset="0"/>
                        </a:rPr>
                        <a:t>Growing a crop             (7%)</a:t>
                      </a:r>
                    </a:p>
                    <a:p>
                      <a:pPr eaLnBrk="0" hangingPunct="0">
                        <a:tabLst>
                          <a:tab pos="2149475" algn="l"/>
                        </a:tabLst>
                      </a:pPr>
                      <a:r>
                        <a:rPr lang="en-GB" sz="1600" dirty="0" smtClean="0">
                          <a:solidFill>
                            <a:schemeClr val="tx1">
                              <a:lumMod val="75000"/>
                            </a:schemeClr>
                          </a:solidFill>
                          <a:ea typeface="Calibri" pitchFamily="34" charset="0"/>
                          <a:cs typeface="Arial" charset="0"/>
                        </a:rPr>
                        <a:t>Agriculture                    (5%)</a:t>
                      </a:r>
                    </a:p>
                    <a:p>
                      <a:pPr eaLnBrk="0" hangingPunct="0">
                        <a:tabLst>
                          <a:tab pos="2149475" algn="l"/>
                        </a:tabLst>
                      </a:pPr>
                      <a:r>
                        <a:rPr lang="en-GB" sz="1600" b="1" dirty="0" smtClean="0">
                          <a:solidFill>
                            <a:schemeClr val="tx1">
                              <a:lumMod val="75000"/>
                            </a:schemeClr>
                          </a:solidFill>
                          <a:ea typeface="Calibri" pitchFamily="34" charset="0"/>
                          <a:cs typeface="Arial" charset="0"/>
                        </a:rPr>
                        <a:t>Other                                       (11%)</a:t>
                      </a:r>
                      <a:endParaRPr lang="en-GB" sz="1600" b="1" dirty="0">
                        <a:solidFill>
                          <a:schemeClr val="tx1">
                            <a:lumMod val="75000"/>
                          </a:schemeClr>
                        </a:solidFill>
                      </a:endParaRPr>
                    </a:p>
                  </a:txBody>
                  <a:tcPr marL="91448" marR="91448" marT="45723" marB="45723"/>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descr="Pie Chart 1"/>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732089" y="152400"/>
            <a:ext cx="3113087" cy="2044700"/>
          </a:xfrm>
          <a:prstGeom prst="rect">
            <a:avLst/>
          </a:prstGeom>
          <a:noFill/>
          <a:ln w="28575">
            <a:solidFill>
              <a:srgbClr val="419639"/>
            </a:solidFill>
            <a:miter lim="800000"/>
            <a:headEnd/>
            <a:tailEnd/>
          </a:ln>
          <a:extLst>
            <a:ext uri="{909E8E84-426E-40DD-AFC4-6F175D3DCCD1}">
              <a14:hiddenFill xmlns:a14="http://schemas.microsoft.com/office/drawing/2010/main" xmlns="">
                <a:solidFill>
                  <a:srgbClr val="FFFFFF"/>
                </a:solidFill>
              </a14:hiddenFill>
            </a:ext>
          </a:extLst>
        </p:spPr>
      </p:pic>
      <p:pic>
        <p:nvPicPr>
          <p:cNvPr id="22" name="Picture 10" descr="Pie Chart 3"/>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4906963" y="2392365"/>
            <a:ext cx="3255962" cy="2039937"/>
          </a:xfrm>
          <a:prstGeom prst="rect">
            <a:avLst/>
          </a:prstGeom>
          <a:noFill/>
          <a:ln w="28575">
            <a:solidFill>
              <a:srgbClr val="419639"/>
            </a:solidFill>
            <a:miter lim="800000"/>
            <a:headEnd/>
            <a:tailEnd/>
          </a:ln>
          <a:extLst>
            <a:ext uri="{909E8E84-426E-40DD-AFC4-6F175D3DCCD1}">
              <a14:hiddenFill xmlns:a14="http://schemas.microsoft.com/office/drawing/2010/main" xmlns="">
                <a:solidFill>
                  <a:srgbClr val="FFFFFF"/>
                </a:solidFill>
              </a14:hiddenFill>
            </a:ext>
          </a:extLst>
        </p:spPr>
      </p:pic>
      <p:pic>
        <p:nvPicPr>
          <p:cNvPr id="23" name="Picture 11" descr="Pie Chart 4"/>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2725738" y="4643438"/>
            <a:ext cx="3067050" cy="2044700"/>
          </a:xfrm>
          <a:prstGeom prst="rect">
            <a:avLst/>
          </a:prstGeom>
          <a:noFill/>
          <a:ln w="28575">
            <a:solidFill>
              <a:srgbClr val="419639"/>
            </a:solidFill>
            <a:miter lim="800000"/>
            <a:headEnd/>
            <a:tailEnd/>
          </a:ln>
          <a:extLst>
            <a:ext uri="{909E8E84-426E-40DD-AFC4-6F175D3DCCD1}">
              <a14:hiddenFill xmlns:a14="http://schemas.microsoft.com/office/drawing/2010/main" xmlns="">
                <a:solidFill>
                  <a:srgbClr val="FFFFFF"/>
                </a:solidFill>
              </a14:hiddenFill>
            </a:ext>
          </a:extLst>
        </p:spPr>
      </p:pic>
      <p:sp>
        <p:nvSpPr>
          <p:cNvPr id="24" name="Line 13"/>
          <p:cNvSpPr>
            <a:spLocks noChangeShapeType="1"/>
          </p:cNvSpPr>
          <p:nvPr/>
        </p:nvSpPr>
        <p:spPr bwMode="auto">
          <a:xfrm>
            <a:off x="4011613" y="1674815"/>
            <a:ext cx="11112" cy="1322387"/>
          </a:xfrm>
          <a:prstGeom prst="line">
            <a:avLst/>
          </a:prstGeom>
          <a:noFill/>
          <a:ln w="76200">
            <a:solidFill>
              <a:srgbClr val="419639"/>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 name="Line 14"/>
          <p:cNvSpPr>
            <a:spLocks noChangeShapeType="1"/>
          </p:cNvSpPr>
          <p:nvPr/>
        </p:nvSpPr>
        <p:spPr bwMode="auto">
          <a:xfrm>
            <a:off x="4011613" y="2963863"/>
            <a:ext cx="804862" cy="0"/>
          </a:xfrm>
          <a:prstGeom prst="line">
            <a:avLst/>
          </a:prstGeom>
          <a:noFill/>
          <a:ln w="76200">
            <a:solidFill>
              <a:srgbClr val="419639"/>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26" name="Line 15"/>
          <p:cNvSpPr>
            <a:spLocks noChangeShapeType="1"/>
          </p:cNvSpPr>
          <p:nvPr/>
        </p:nvSpPr>
        <p:spPr bwMode="auto">
          <a:xfrm flipH="1" flipV="1">
            <a:off x="3756025" y="3743327"/>
            <a:ext cx="1893888" cy="9525"/>
          </a:xfrm>
          <a:prstGeom prst="line">
            <a:avLst/>
          </a:prstGeom>
          <a:noFill/>
          <a:ln w="76200">
            <a:solidFill>
              <a:srgbClr val="419639"/>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7" name="Line 16"/>
          <p:cNvSpPr>
            <a:spLocks noChangeShapeType="1"/>
          </p:cNvSpPr>
          <p:nvPr/>
        </p:nvSpPr>
        <p:spPr bwMode="auto">
          <a:xfrm flipH="1">
            <a:off x="3776664" y="3730626"/>
            <a:ext cx="9525" cy="758825"/>
          </a:xfrm>
          <a:prstGeom prst="line">
            <a:avLst/>
          </a:prstGeom>
          <a:noFill/>
          <a:ln w="76200">
            <a:solidFill>
              <a:srgbClr val="419639"/>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28" name="Line 17"/>
          <p:cNvSpPr>
            <a:spLocks noChangeShapeType="1"/>
          </p:cNvSpPr>
          <p:nvPr/>
        </p:nvSpPr>
        <p:spPr bwMode="auto">
          <a:xfrm flipV="1">
            <a:off x="4184651" y="5724525"/>
            <a:ext cx="2538413" cy="0"/>
          </a:xfrm>
          <a:prstGeom prst="line">
            <a:avLst/>
          </a:prstGeom>
          <a:noFill/>
          <a:ln w="76200">
            <a:solidFill>
              <a:srgbClr val="419639"/>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9946" name="Title 1"/>
          <p:cNvSpPr>
            <a:spLocks noGrp="1"/>
          </p:cNvSpPr>
          <p:nvPr>
            <p:ph type="title"/>
          </p:nvPr>
        </p:nvSpPr>
        <p:spPr>
          <a:xfrm>
            <a:off x="174625" y="727075"/>
            <a:ext cx="2514600" cy="947738"/>
          </a:xfrm>
        </p:spPr>
        <p:txBody>
          <a:bodyPr/>
          <a:lstStyle/>
          <a:p>
            <a:pPr>
              <a:lnSpc>
                <a:spcPts val="3300"/>
              </a:lnSpc>
            </a:pPr>
            <a:r>
              <a:rPr lang="en-GB" smtClean="0"/>
              <a:t>Clinic data at work</a:t>
            </a:r>
          </a:p>
        </p:txBody>
      </p:sp>
      <p:sp>
        <p:nvSpPr>
          <p:cNvPr id="39947" name="Title 1"/>
          <p:cNvSpPr txBox="1">
            <a:spLocks/>
          </p:cNvSpPr>
          <p:nvPr/>
        </p:nvSpPr>
        <p:spPr bwMode="auto">
          <a:xfrm>
            <a:off x="309563" y="2489200"/>
            <a:ext cx="2312987"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ts val="3300"/>
              </a:lnSpc>
            </a:pPr>
            <a:r>
              <a:rPr lang="en-GB" sz="2800">
                <a:solidFill>
                  <a:srgbClr val="419639"/>
                </a:solidFill>
              </a:rPr>
              <a:t>Pest analysis:</a:t>
            </a:r>
          </a:p>
          <a:p>
            <a:pPr>
              <a:lnSpc>
                <a:spcPts val="3300"/>
              </a:lnSpc>
            </a:pPr>
            <a:r>
              <a:rPr lang="en-GB" sz="2800">
                <a:solidFill>
                  <a:srgbClr val="419639"/>
                </a:solidFill>
              </a:rPr>
              <a:t>cassava</a:t>
            </a:r>
          </a:p>
        </p:txBody>
      </p:sp>
      <p:sp>
        <p:nvSpPr>
          <p:cNvPr id="39948" name="Title 1"/>
          <p:cNvSpPr txBox="1">
            <a:spLocks/>
          </p:cNvSpPr>
          <p:nvPr/>
        </p:nvSpPr>
        <p:spPr bwMode="auto">
          <a:xfrm>
            <a:off x="309563" y="3614740"/>
            <a:ext cx="2312987" cy="9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ts val="3300"/>
              </a:lnSpc>
            </a:pPr>
            <a:r>
              <a:rPr lang="en-GB" sz="2800">
                <a:solidFill>
                  <a:srgbClr val="419639"/>
                </a:solidFill>
              </a:rPr>
              <a:t>Data set:</a:t>
            </a:r>
          </a:p>
          <a:p>
            <a:pPr>
              <a:lnSpc>
                <a:spcPts val="3300"/>
              </a:lnSpc>
            </a:pPr>
            <a:r>
              <a:rPr lang="en-GB" sz="2800">
                <a:solidFill>
                  <a:srgbClr val="419639"/>
                </a:solidFill>
              </a:rPr>
              <a:t>1500 queries</a:t>
            </a:r>
          </a:p>
        </p:txBody>
      </p:sp>
      <p:pic>
        <p:nvPicPr>
          <p:cNvPr id="39949" name="Picture 2" descr="D:\CABI\Plant Wise\Presentations\From Phil Taylor\April 2011 SL plant clincs 050.JPG"/>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6880226" y="4986340"/>
            <a:ext cx="1939925" cy="1455737"/>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nodeType="afterGroup">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par>
                          <p:cTn id="24" fill="hold" nodeType="afterGroup">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nodeType="afterGroup">
                            <p:stCondLst>
                              <p:cond delay="1000"/>
                            </p:stCondLst>
                            <p:childTnLst>
                              <p:par>
                                <p:cTn id="29" presetID="1"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bwMode="auto">
          <a:xfrm>
            <a:off x="-6349" y="3481388"/>
            <a:ext cx="4508500" cy="337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2"/>
          <p:cNvPicPr>
            <a:picLocks noChangeAspect="1" noChangeArrowheads="1"/>
          </p:cNvPicPr>
          <p:nvPr/>
        </p:nvPicPr>
        <p:blipFill>
          <a:blip r:embed="rId4" cstate="print">
            <a:extLst>
              <a:ext uri="{28A0092B-C50C-407E-A947-70E740481C1C}">
                <a14:useLocalDpi xmlns:a14="http://schemas.microsoft.com/office/drawing/2010/main" xmlns=""/>
              </a:ext>
            </a:extLst>
          </a:blip>
          <a:srcRect l="12088"/>
          <a:stretch>
            <a:fillRect/>
          </a:stretch>
        </p:blipFill>
        <p:spPr bwMode="auto">
          <a:xfrm>
            <a:off x="0" y="1588"/>
            <a:ext cx="4502150" cy="340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3"/>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4627564" y="0"/>
            <a:ext cx="4516437" cy="340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txBox="1">
            <a:spLocks/>
          </p:cNvSpPr>
          <p:nvPr/>
        </p:nvSpPr>
        <p:spPr bwMode="auto">
          <a:xfrm>
            <a:off x="0" y="2919413"/>
            <a:ext cx="4502150" cy="438150"/>
          </a:xfrm>
          <a:prstGeom prst="rect">
            <a:avLst/>
          </a:prstGeom>
          <a:solidFill>
            <a:schemeClr val="tx1">
              <a:alpha val="75000"/>
            </a:schemeClr>
          </a:solidFill>
          <a:ln w="9525">
            <a:noFill/>
            <a:miter lim="800000"/>
            <a:headEnd/>
            <a:tailEnd/>
          </a:ln>
        </p:spPr>
        <p:txBody>
          <a:bodyPr lIns="0" tIns="0" rIns="0" bIns="0"/>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lgn="ctr">
              <a:spcBef>
                <a:spcPts val="1200"/>
              </a:spcBef>
              <a:buFontTx/>
              <a:buNone/>
              <a:defRPr/>
            </a:pPr>
            <a:r>
              <a:rPr lang="en-GB" sz="2200" dirty="0" smtClean="0">
                <a:solidFill>
                  <a:schemeClr val="bg1"/>
                </a:solidFill>
                <a:effectLst>
                  <a:outerShdw blurRad="38100" dist="38100" dir="2700000" algn="tl">
                    <a:srgbClr val="000000">
                      <a:alpha val="43137"/>
                    </a:srgbClr>
                  </a:outerShdw>
                </a:effectLst>
              </a:rPr>
              <a:t>&gt;700 clinics in 31 countries</a:t>
            </a:r>
          </a:p>
        </p:txBody>
      </p:sp>
      <p:sp>
        <p:nvSpPr>
          <p:cNvPr id="15" name="Text Placeholder 2"/>
          <p:cNvSpPr txBox="1">
            <a:spLocks/>
          </p:cNvSpPr>
          <p:nvPr/>
        </p:nvSpPr>
        <p:spPr bwMode="auto">
          <a:xfrm>
            <a:off x="4641851" y="2922588"/>
            <a:ext cx="4502150" cy="438150"/>
          </a:xfrm>
          <a:prstGeom prst="rect">
            <a:avLst/>
          </a:prstGeom>
          <a:solidFill>
            <a:schemeClr val="tx1">
              <a:alpha val="75000"/>
            </a:schemeClr>
          </a:solidFill>
          <a:ln w="9525">
            <a:noFill/>
            <a:miter lim="800000"/>
            <a:headEnd/>
            <a:tailEnd/>
          </a:ln>
        </p:spPr>
        <p:txBody>
          <a:bodyPr lIns="0" tIns="0" rIns="0" bIns="0"/>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lgn="ctr">
              <a:spcBef>
                <a:spcPts val="1200"/>
              </a:spcBef>
              <a:buFontTx/>
              <a:buNone/>
              <a:defRPr/>
            </a:pPr>
            <a:r>
              <a:rPr lang="en-GB" sz="2200" dirty="0" smtClean="0">
                <a:solidFill>
                  <a:schemeClr val="bg1"/>
                </a:solidFill>
                <a:effectLst>
                  <a:outerShdw blurRad="38100" dist="38100" dir="2700000" algn="tl">
                    <a:srgbClr val="000000">
                      <a:alpha val="43137"/>
                    </a:srgbClr>
                  </a:outerShdw>
                </a:effectLst>
              </a:rPr>
              <a:t>Over 2000 plant doctors trained</a:t>
            </a:r>
          </a:p>
        </p:txBody>
      </p:sp>
      <p:sp>
        <p:nvSpPr>
          <p:cNvPr id="16" name="Text Placeholder 2"/>
          <p:cNvSpPr txBox="1">
            <a:spLocks/>
          </p:cNvSpPr>
          <p:nvPr/>
        </p:nvSpPr>
        <p:spPr bwMode="auto">
          <a:xfrm>
            <a:off x="0" y="6419850"/>
            <a:ext cx="4502150" cy="438150"/>
          </a:xfrm>
          <a:prstGeom prst="rect">
            <a:avLst/>
          </a:prstGeom>
          <a:solidFill>
            <a:schemeClr val="tx1">
              <a:alpha val="75000"/>
            </a:schemeClr>
          </a:solidFill>
          <a:ln w="9525">
            <a:noFill/>
            <a:miter lim="800000"/>
            <a:headEnd/>
            <a:tailEnd/>
          </a:ln>
        </p:spPr>
        <p:txBody>
          <a:bodyPr lIns="0" tIns="0" rIns="0" bIns="0"/>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lgn="ctr">
              <a:spcBef>
                <a:spcPts val="1200"/>
              </a:spcBef>
              <a:buFontTx/>
              <a:buNone/>
              <a:defRPr/>
            </a:pPr>
            <a:r>
              <a:rPr lang="en-GB" sz="2200" dirty="0" smtClean="0">
                <a:solidFill>
                  <a:schemeClr val="bg1"/>
                </a:solidFill>
                <a:effectLst>
                  <a:outerShdw blurRad="38100" dist="38100" dir="2700000" algn="tl">
                    <a:srgbClr val="000000">
                      <a:alpha val="43137"/>
                    </a:srgbClr>
                  </a:outerShdw>
                </a:effectLst>
              </a:rPr>
              <a:t>Estimated &gt;600,000 farmers helped</a:t>
            </a:r>
          </a:p>
        </p:txBody>
      </p:sp>
      <p:cxnSp>
        <p:nvCxnSpPr>
          <p:cNvPr id="19" name="Straight Connector 18"/>
          <p:cNvCxnSpPr/>
          <p:nvPr/>
        </p:nvCxnSpPr>
        <p:spPr>
          <a:xfrm flipH="1">
            <a:off x="-6350" y="3405188"/>
            <a:ext cx="91440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540250" y="0"/>
            <a:ext cx="25400" cy="685800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35850" name="Picture 2"/>
          <p:cNvPicPr>
            <a:picLocks noChangeAspect="1" noChangeArrowheads="1"/>
          </p:cNvPicPr>
          <p:nvPr/>
        </p:nvPicPr>
        <p:blipFill>
          <a:blip r:embed="rId7" cstate="print">
            <a:extLst>
              <a:ext uri="{28A0092B-C50C-407E-A947-70E740481C1C}">
                <a14:useLocalDpi xmlns:a14="http://schemas.microsoft.com/office/drawing/2010/main" xmlns=""/>
              </a:ext>
            </a:extLst>
          </a:blip>
          <a:srcRect r="-3"/>
          <a:stretch>
            <a:fillRect/>
          </a:stretch>
        </p:blipFill>
        <p:spPr bwMode="auto">
          <a:xfrm>
            <a:off x="4641850" y="3481390"/>
            <a:ext cx="4516438" cy="319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Placeholder 2"/>
          <p:cNvSpPr txBox="1">
            <a:spLocks/>
          </p:cNvSpPr>
          <p:nvPr/>
        </p:nvSpPr>
        <p:spPr bwMode="auto">
          <a:xfrm>
            <a:off x="4641851" y="6419850"/>
            <a:ext cx="4502150" cy="438150"/>
          </a:xfrm>
          <a:prstGeom prst="rect">
            <a:avLst/>
          </a:prstGeom>
          <a:solidFill>
            <a:schemeClr val="tx1">
              <a:alpha val="75000"/>
            </a:schemeClr>
          </a:solidFill>
          <a:ln w="9525">
            <a:noFill/>
            <a:miter lim="800000"/>
            <a:headEnd/>
            <a:tailEnd/>
          </a:ln>
        </p:spPr>
        <p:txBody>
          <a:bodyPr lIns="0" tIns="0" rIns="0" bIns="0"/>
          <a:lstStyle>
            <a:lvl1pPr marL="269875" indent="-269875" algn="l" rtl="0" eaLnBrk="0" fontAlgn="base" hangingPunct="0">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2pPr>
            <a:lvl3pPr marL="534988" indent="-271463"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3pPr>
            <a:lvl4pPr marL="895350" indent="-33020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4pPr>
            <a:lvl5pPr marL="1168400" indent="-298450" algn="l" rtl="0" eaLnBrk="0" fontAlgn="base" hangingPunct="0">
              <a:spcBef>
                <a:spcPts val="300"/>
              </a:spcBef>
              <a:spcAft>
                <a:spcPct val="0"/>
              </a:spcAft>
              <a:buClr>
                <a:schemeClr val="accent1"/>
              </a:buClr>
              <a:buSzPct val="90000"/>
              <a:buBlip>
                <a:blip r:embed="rId6"/>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lvl="1" indent="0" algn="ctr">
              <a:spcBef>
                <a:spcPts val="1200"/>
              </a:spcBef>
              <a:buFontTx/>
              <a:buNone/>
              <a:defRPr/>
            </a:pPr>
            <a:r>
              <a:rPr lang="en-GB" sz="2200" dirty="0" smtClean="0">
                <a:solidFill>
                  <a:schemeClr val="bg1"/>
                </a:solidFill>
                <a:effectLst>
                  <a:outerShdw blurRad="38100" dist="38100" dir="2700000" algn="tl">
                    <a:srgbClr val="000000">
                      <a:alpha val="43137"/>
                    </a:srgbClr>
                  </a:outerShdw>
                </a:effectLst>
              </a:rPr>
              <a:t>Open Access Knowledge Bank</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r="42795"/>
          <a:stretch/>
        </p:blipFill>
        <p:spPr bwMode="auto">
          <a:xfrm>
            <a:off x="1" y="6350"/>
            <a:ext cx="5230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 y="6350"/>
            <a:ext cx="514773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65139" y="5845177"/>
            <a:ext cx="1036637"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1" y="3603627"/>
            <a:ext cx="5375275" cy="325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97"/>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1" y="2"/>
            <a:ext cx="5375275"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98"/>
          <p:cNvPicPr>
            <a:picLocks noChangeAspect="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0" y="0"/>
            <a:ext cx="5991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r="36459"/>
          <a:stretch>
            <a:fillRect/>
          </a:stretch>
        </p:blipFill>
        <p:spPr bwMode="auto">
          <a:xfrm>
            <a:off x="0" y="0"/>
            <a:ext cx="5810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p:cNvSpPr txBox="1">
            <a:spLocks/>
          </p:cNvSpPr>
          <p:nvPr/>
        </p:nvSpPr>
        <p:spPr bwMode="auto">
          <a:xfrm>
            <a:off x="4347900" y="1446212"/>
            <a:ext cx="3971748"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ts val="3200"/>
              </a:lnSpc>
              <a:spcBef>
                <a:spcPct val="0"/>
              </a:spcBef>
              <a:spcAft>
                <a:spcPct val="0"/>
              </a:spcAft>
              <a:defRPr sz="3200" b="1">
                <a:solidFill>
                  <a:schemeClr val="accent1"/>
                </a:solidFill>
                <a:latin typeface="+mj-lt"/>
                <a:ea typeface="+mj-ea"/>
                <a:cs typeface="+mj-cs"/>
              </a:defRPr>
            </a:lvl1pPr>
            <a:lvl2pPr algn="l" rtl="0" eaLnBrk="1" fontAlgn="base" hangingPunct="1">
              <a:lnSpc>
                <a:spcPts val="3200"/>
              </a:lnSpc>
              <a:spcBef>
                <a:spcPct val="0"/>
              </a:spcBef>
              <a:spcAft>
                <a:spcPct val="0"/>
              </a:spcAft>
              <a:defRPr sz="3200" b="1">
                <a:solidFill>
                  <a:schemeClr val="accent1"/>
                </a:solidFill>
                <a:latin typeface="Arial" charset="0"/>
              </a:defRPr>
            </a:lvl2pPr>
            <a:lvl3pPr algn="l" rtl="0" eaLnBrk="1" fontAlgn="base" hangingPunct="1">
              <a:lnSpc>
                <a:spcPts val="3200"/>
              </a:lnSpc>
              <a:spcBef>
                <a:spcPct val="0"/>
              </a:spcBef>
              <a:spcAft>
                <a:spcPct val="0"/>
              </a:spcAft>
              <a:defRPr sz="3200" b="1">
                <a:solidFill>
                  <a:schemeClr val="accent1"/>
                </a:solidFill>
                <a:latin typeface="Arial" charset="0"/>
              </a:defRPr>
            </a:lvl3pPr>
            <a:lvl4pPr algn="l" rtl="0" eaLnBrk="1" fontAlgn="base" hangingPunct="1">
              <a:lnSpc>
                <a:spcPts val="3200"/>
              </a:lnSpc>
              <a:spcBef>
                <a:spcPct val="0"/>
              </a:spcBef>
              <a:spcAft>
                <a:spcPct val="0"/>
              </a:spcAft>
              <a:defRPr sz="3200" b="1">
                <a:solidFill>
                  <a:schemeClr val="accent1"/>
                </a:solidFill>
                <a:latin typeface="Arial" charset="0"/>
              </a:defRPr>
            </a:lvl4pPr>
            <a:lvl5pPr algn="l" rtl="0" eaLnBrk="1" fontAlgn="base" hangingPunct="1">
              <a:lnSpc>
                <a:spcPts val="3200"/>
              </a:lnSpc>
              <a:spcBef>
                <a:spcPct val="0"/>
              </a:spcBef>
              <a:spcAft>
                <a:spcPct val="0"/>
              </a:spcAft>
              <a:defRPr sz="3200" b="1">
                <a:solidFill>
                  <a:schemeClr val="accent1"/>
                </a:solidFill>
                <a:latin typeface="Arial" charset="0"/>
              </a:defRPr>
            </a:lvl5pPr>
            <a:lvl6pPr marL="457200" algn="l" rtl="0" eaLnBrk="1" fontAlgn="base" hangingPunct="1">
              <a:lnSpc>
                <a:spcPts val="3200"/>
              </a:lnSpc>
              <a:spcBef>
                <a:spcPct val="0"/>
              </a:spcBef>
              <a:spcAft>
                <a:spcPct val="0"/>
              </a:spcAft>
              <a:defRPr sz="3200" b="1">
                <a:solidFill>
                  <a:schemeClr val="tx2"/>
                </a:solidFill>
                <a:latin typeface="Arial" charset="0"/>
              </a:defRPr>
            </a:lvl6pPr>
            <a:lvl7pPr marL="914400" algn="l" rtl="0" eaLnBrk="1" fontAlgn="base" hangingPunct="1">
              <a:lnSpc>
                <a:spcPts val="3200"/>
              </a:lnSpc>
              <a:spcBef>
                <a:spcPct val="0"/>
              </a:spcBef>
              <a:spcAft>
                <a:spcPct val="0"/>
              </a:spcAft>
              <a:defRPr sz="3200" b="1">
                <a:solidFill>
                  <a:schemeClr val="tx2"/>
                </a:solidFill>
                <a:latin typeface="Arial" charset="0"/>
              </a:defRPr>
            </a:lvl7pPr>
            <a:lvl8pPr marL="1371600" algn="l" rtl="0" eaLnBrk="1" fontAlgn="base" hangingPunct="1">
              <a:lnSpc>
                <a:spcPts val="3200"/>
              </a:lnSpc>
              <a:spcBef>
                <a:spcPct val="0"/>
              </a:spcBef>
              <a:spcAft>
                <a:spcPct val="0"/>
              </a:spcAft>
              <a:defRPr sz="3200" b="1">
                <a:solidFill>
                  <a:schemeClr val="tx2"/>
                </a:solidFill>
                <a:latin typeface="Arial" charset="0"/>
              </a:defRPr>
            </a:lvl8pPr>
            <a:lvl9pPr marL="1828800" algn="l" rtl="0" eaLnBrk="1" fontAlgn="base" hangingPunct="1">
              <a:lnSpc>
                <a:spcPts val="3200"/>
              </a:lnSpc>
              <a:spcBef>
                <a:spcPct val="0"/>
              </a:spcBef>
              <a:spcAft>
                <a:spcPct val="0"/>
              </a:spcAft>
              <a:defRPr sz="3200" b="1">
                <a:solidFill>
                  <a:schemeClr val="tx2"/>
                </a:solidFill>
                <a:latin typeface="Arial" charset="0"/>
              </a:defRPr>
            </a:lvl9pPr>
          </a:lstStyle>
          <a:p>
            <a:r>
              <a:rPr lang="en-US" dirty="0" smtClean="0"/>
              <a:t>Open Access Knowledge Bank</a:t>
            </a:r>
          </a:p>
        </p:txBody>
      </p:sp>
      <p:sp>
        <p:nvSpPr>
          <p:cNvPr id="19" name="Text Placeholder 2"/>
          <p:cNvSpPr txBox="1">
            <a:spLocks/>
          </p:cNvSpPr>
          <p:nvPr/>
        </p:nvSpPr>
        <p:spPr bwMode="auto">
          <a:xfrm>
            <a:off x="4354250" y="2324986"/>
            <a:ext cx="4749800" cy="416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9875" indent="-269875" algn="l" rtl="0" eaLnBrk="1" fontAlgn="base" hangingPunct="1">
              <a:spcBef>
                <a:spcPts val="300"/>
              </a:spcBef>
              <a:spcAft>
                <a:spcPct val="0"/>
              </a:spcAft>
              <a:buSzPct val="90000"/>
              <a:buFont typeface="Arial" charset="0"/>
              <a:defRPr sz="2000">
                <a:solidFill>
                  <a:srgbClr val="7F7F7F"/>
                </a:solidFill>
                <a:latin typeface="+mn-lt"/>
                <a:ea typeface="+mn-ea"/>
                <a:cs typeface="+mn-cs"/>
              </a:defRPr>
            </a:lvl1pPr>
            <a:lvl2pPr marL="263525" indent="-263525" algn="l" rtl="0" eaLnBrk="1" fontAlgn="base" hangingPunct="1">
              <a:spcBef>
                <a:spcPts val="300"/>
              </a:spcBef>
              <a:spcAft>
                <a:spcPct val="0"/>
              </a:spcAft>
              <a:buClr>
                <a:schemeClr val="accent1"/>
              </a:buClr>
              <a:buSzPct val="90000"/>
              <a:buBlip>
                <a:blip r:embed="rId8"/>
              </a:buBlip>
              <a:defRPr sz="2000">
                <a:solidFill>
                  <a:srgbClr val="7F7F7F"/>
                </a:solidFill>
                <a:latin typeface="+mn-lt"/>
              </a:defRPr>
            </a:lvl2pPr>
            <a:lvl3pPr marL="534988" indent="-271463" algn="l" rtl="0" eaLnBrk="1" fontAlgn="base" hangingPunct="1">
              <a:spcBef>
                <a:spcPts val="300"/>
              </a:spcBef>
              <a:spcAft>
                <a:spcPct val="0"/>
              </a:spcAft>
              <a:buClr>
                <a:schemeClr val="accent1"/>
              </a:buClr>
              <a:buSzPct val="90000"/>
              <a:buBlip>
                <a:blip r:embed="rId8"/>
              </a:buBlip>
              <a:defRPr sz="2000">
                <a:solidFill>
                  <a:srgbClr val="7F7F7F"/>
                </a:solidFill>
                <a:latin typeface="+mn-lt"/>
              </a:defRPr>
            </a:lvl3pPr>
            <a:lvl4pPr marL="895350" indent="-330200" algn="l" rtl="0" eaLnBrk="1" fontAlgn="base" hangingPunct="1">
              <a:spcBef>
                <a:spcPts val="300"/>
              </a:spcBef>
              <a:spcAft>
                <a:spcPct val="0"/>
              </a:spcAft>
              <a:buClr>
                <a:schemeClr val="accent1"/>
              </a:buClr>
              <a:buSzPct val="90000"/>
              <a:buBlip>
                <a:blip r:embed="rId8"/>
              </a:buBlip>
              <a:defRPr sz="2000">
                <a:solidFill>
                  <a:srgbClr val="7F7F7F"/>
                </a:solidFill>
                <a:latin typeface="+mn-lt"/>
              </a:defRPr>
            </a:lvl4pPr>
            <a:lvl5pPr marL="1168400" indent="-298450" algn="l" rtl="0" eaLnBrk="1" fontAlgn="base" hangingPunct="1">
              <a:spcBef>
                <a:spcPts val="300"/>
              </a:spcBef>
              <a:spcAft>
                <a:spcPct val="0"/>
              </a:spcAft>
              <a:buClr>
                <a:schemeClr val="accent1"/>
              </a:buClr>
              <a:buSzPct val="90000"/>
              <a:buBlip>
                <a:blip r:embed="rId8"/>
              </a:buBlip>
              <a:defRPr sz="2000">
                <a:solidFill>
                  <a:srgbClr val="7F7F7F"/>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lvl="1">
              <a:spcBef>
                <a:spcPts val="1200"/>
              </a:spcBef>
              <a:defRPr/>
            </a:pPr>
            <a:r>
              <a:rPr lang="de-CH" dirty="0" smtClean="0">
                <a:solidFill>
                  <a:schemeClr val="tx1"/>
                </a:solidFill>
              </a:rPr>
              <a:t>100 crops, 2,500 pests/diseases</a:t>
            </a:r>
          </a:p>
          <a:p>
            <a:pPr lvl="1">
              <a:spcBef>
                <a:spcPts val="1200"/>
              </a:spcBef>
              <a:defRPr/>
            </a:pPr>
            <a:r>
              <a:rPr lang="de-CH" dirty="0" smtClean="0">
                <a:solidFill>
                  <a:schemeClr val="tx1"/>
                </a:solidFill>
              </a:rPr>
              <a:t>7,500 factsheets</a:t>
            </a:r>
          </a:p>
          <a:p>
            <a:pPr lvl="1">
              <a:spcBef>
                <a:spcPts val="1200"/>
              </a:spcBef>
              <a:defRPr/>
            </a:pPr>
            <a:r>
              <a:rPr lang="de-CH" dirty="0" smtClean="0">
                <a:solidFill>
                  <a:schemeClr val="tx1"/>
                </a:solidFill>
              </a:rPr>
              <a:t>Creation of links to numerous online information resources</a:t>
            </a:r>
          </a:p>
          <a:p>
            <a:pPr lvl="1">
              <a:spcBef>
                <a:spcPts val="1200"/>
              </a:spcBef>
              <a:defRPr/>
            </a:pPr>
            <a:r>
              <a:rPr lang="de-CH" dirty="0" smtClean="0">
                <a:solidFill>
                  <a:schemeClr val="tx1"/>
                </a:solidFill>
              </a:rPr>
              <a:t>Positive user feedback</a:t>
            </a:r>
          </a:p>
          <a:p>
            <a:pPr lvl="1">
              <a:spcBef>
                <a:spcPts val="1200"/>
              </a:spcBef>
              <a:defRPr/>
            </a:pPr>
            <a:r>
              <a:rPr lang="de-CH" dirty="0" smtClean="0">
                <a:solidFill>
                  <a:schemeClr val="tx1"/>
                </a:solidFill>
              </a:rPr>
              <a:t>Over 250,000 page visits per year from 188 countries</a:t>
            </a:r>
          </a:p>
          <a:p>
            <a:pPr lvl="1">
              <a:spcBef>
                <a:spcPts val="1200"/>
              </a:spcBef>
              <a:defRPr/>
            </a:pPr>
            <a:r>
              <a:rPr lang="de-CH" dirty="0" smtClean="0">
                <a:solidFill>
                  <a:schemeClr val="tx1"/>
                </a:solidFill>
              </a:rPr>
              <a:t>18,000 plant clinic records</a:t>
            </a:r>
          </a:p>
          <a:p>
            <a:pPr lvl="1">
              <a:spcBef>
                <a:spcPts val="1200"/>
              </a:spcBef>
              <a:defRPr/>
            </a:pPr>
            <a:r>
              <a:rPr lang="de-CH" dirty="0" smtClean="0">
                <a:solidFill>
                  <a:schemeClr val="tx1"/>
                </a:solidFill>
              </a:rPr>
              <a:t>Online management </a:t>
            </a:r>
            <a:r>
              <a:rPr lang="de-CH" dirty="0">
                <a:solidFill>
                  <a:schemeClr val="tx1"/>
                </a:solidFill>
              </a:rPr>
              <a:t>tools </a:t>
            </a:r>
            <a:r>
              <a:rPr lang="de-CH" dirty="0" smtClean="0">
                <a:solidFill>
                  <a:schemeClr val="tx1"/>
                </a:solidFill>
              </a:rPr>
              <a:t>for </a:t>
            </a:r>
            <a:r>
              <a:rPr lang="de-CH" dirty="0">
                <a:solidFill>
                  <a:schemeClr val="tx1"/>
                </a:solidFill>
              </a:rPr>
              <a:t>collecting and </a:t>
            </a:r>
            <a:r>
              <a:rPr lang="de-CH" dirty="0" smtClean="0">
                <a:solidFill>
                  <a:schemeClr val="tx1"/>
                </a:solidFill>
              </a:rPr>
              <a:t>quality controlling </a:t>
            </a:r>
            <a:r>
              <a:rPr lang="de-CH" dirty="0">
                <a:solidFill>
                  <a:schemeClr val="tx1"/>
                </a:solidFill>
              </a:rPr>
              <a:t>clinic data</a:t>
            </a:r>
          </a:p>
          <a:p>
            <a:pPr lvl="1">
              <a:spcBef>
                <a:spcPts val="1200"/>
              </a:spcBef>
              <a:defRPr/>
            </a:pPr>
            <a:endParaRPr lang="de-CH" dirty="0" smtClean="0">
              <a:solidFill>
                <a:schemeClr val="tx1"/>
              </a:solidFill>
            </a:endParaRPr>
          </a:p>
          <a:p>
            <a:pPr marL="0" indent="0"/>
            <a:endParaRPr lang="en-GB" dirty="0" smtClean="0">
              <a:solidFill>
                <a:schemeClr val="tx1"/>
              </a:solidFill>
            </a:endParaRPr>
          </a:p>
        </p:txBody>
      </p:sp>
    </p:spTree>
    <p:extLst>
      <p:ext uri="{BB962C8B-B14F-4D97-AF65-F5344CB8AC3E}">
        <p14:creationId xmlns:p14="http://schemas.microsoft.com/office/powerpoint/2010/main" xmlns="" val="32728498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p:nvPr>
        </p:nvSpPr>
        <p:spPr>
          <a:xfrm>
            <a:off x="177800" y="400050"/>
            <a:ext cx="7239000" cy="838200"/>
          </a:xfrm>
        </p:spPr>
        <p:txBody>
          <a:bodyPr/>
          <a:lstStyle/>
          <a:p>
            <a:r>
              <a:rPr lang="en-GB" dirty="0" smtClean="0"/>
              <a:t>Knowledge Bank</a:t>
            </a:r>
          </a:p>
        </p:txBody>
      </p:sp>
      <p:sp>
        <p:nvSpPr>
          <p:cNvPr id="76803" name="Content Placeholder 6"/>
          <p:cNvSpPr>
            <a:spLocks noGrp="1"/>
          </p:cNvSpPr>
          <p:nvPr>
            <p:ph idx="1"/>
          </p:nvPr>
        </p:nvSpPr>
        <p:spPr/>
        <p:txBody>
          <a:bodyPr/>
          <a:lstStyle/>
          <a:p>
            <a:endParaRPr lang="en-US" smtClean="0"/>
          </a:p>
        </p:txBody>
      </p:sp>
      <p:pic>
        <p:nvPicPr>
          <p:cNvPr id="76804" name="Picture 8"/>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77801" y="1219200"/>
            <a:ext cx="8801100"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01561271"/>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p:txBody>
          <a:bodyPr/>
          <a:lstStyle/>
          <a:p>
            <a:pPr eaLnBrk="1" hangingPunct="1"/>
            <a:r>
              <a:rPr lang="en-US" dirty="0" smtClean="0"/>
              <a:t>Our mission</a:t>
            </a:r>
            <a:endParaRPr lang="en-GB" dirty="0" smtClean="0"/>
          </a:p>
        </p:txBody>
      </p:sp>
      <p:sp>
        <p:nvSpPr>
          <p:cNvPr id="18436" name="Rectangle 4"/>
          <p:cNvSpPr>
            <a:spLocks noGrp="1" noChangeArrowheads="1"/>
          </p:cNvSpPr>
          <p:nvPr>
            <p:ph type="body" sz="quarter" idx="11"/>
          </p:nvPr>
        </p:nvSpPr>
        <p:spPr/>
        <p:txBody>
          <a:bodyPr/>
          <a:lstStyle/>
          <a:p>
            <a:pPr marL="0" indent="0" eaLnBrk="1" hangingPunct="1">
              <a:lnSpc>
                <a:spcPct val="110000"/>
              </a:lnSpc>
            </a:pPr>
            <a:r>
              <a:rPr lang="en-US" sz="2600" b="1" smtClean="0">
                <a:solidFill>
                  <a:schemeClr val="bg1"/>
                </a:solidFill>
              </a:rPr>
              <a:t>CABI improves people’s lives worldwide by providing information and applying scientific expertise to solve problems in agriculture and the environment</a:t>
            </a:r>
            <a:endParaRPr lang="en-GB" sz="2600" b="1" smtClean="0">
              <a:solidFill>
                <a:schemeClr val="bg1"/>
              </a:solidFill>
            </a:endParaRPr>
          </a:p>
        </p:txBody>
      </p:sp>
      <p:sp>
        <p:nvSpPr>
          <p:cNvPr id="18438" name="Text Box 5"/>
          <p:cNvSpPr txBox="1">
            <a:spLocks noChangeArrowheads="1"/>
          </p:cNvSpPr>
          <p:nvPr/>
        </p:nvSpPr>
        <p:spPr bwMode="auto">
          <a:xfrm>
            <a:off x="4953002" y="6019800"/>
            <a:ext cx="3852337" cy="47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2500" b="1" dirty="0">
                <a:solidFill>
                  <a:schemeClr val="bg2"/>
                </a:solidFill>
              </a:rPr>
              <a:t>KNOWLEDGE FOR LIFE</a:t>
            </a:r>
          </a:p>
        </p:txBody>
      </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xmlns=""/>
              </a:ext>
            </a:extLst>
          </a:blip>
          <a:srcRect/>
          <a:stretch>
            <a:fillRect/>
          </a:stretch>
        </p:blip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249239" y="577851"/>
            <a:ext cx="87852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dirty="0" smtClean="0">
                <a:solidFill>
                  <a:schemeClr val="accent1"/>
                </a:solidFill>
              </a:rPr>
              <a:t>Country </a:t>
            </a:r>
            <a:r>
              <a:rPr lang="en-GB" sz="3200" b="1" dirty="0">
                <a:solidFill>
                  <a:schemeClr val="accent1"/>
                </a:solidFill>
              </a:rPr>
              <a:t>tailored </a:t>
            </a:r>
            <a:r>
              <a:rPr lang="en-GB" sz="3200" b="1" dirty="0" smtClean="0">
                <a:solidFill>
                  <a:schemeClr val="accent1"/>
                </a:solidFill>
              </a:rPr>
              <a:t>homepages</a:t>
            </a:r>
            <a:endParaRPr lang="en-GB" sz="3200" dirty="0">
              <a:solidFill>
                <a:schemeClr val="accent1"/>
              </a:solidFill>
            </a:endParaRPr>
          </a:p>
        </p:txBody>
      </p:sp>
      <p:pic>
        <p:nvPicPr>
          <p:cNvPr id="1026" name="Picture 2" descr="image00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869384" y="1162624"/>
            <a:ext cx="7544933" cy="5643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ornadospace44225"/>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771651" y="4659315"/>
            <a:ext cx="297815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2" descr="iStock_000002343884Large trade"/>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838200" y="2871788"/>
            <a:ext cx="2978150"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Content Placeholder 2"/>
          <p:cNvSpPr>
            <a:spLocks/>
          </p:cNvSpPr>
          <p:nvPr/>
        </p:nvSpPr>
        <p:spPr bwMode="auto">
          <a:xfrm>
            <a:off x="4911725" y="1808165"/>
            <a:ext cx="4090988" cy="427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274638" lvl="1" indent="-273050">
              <a:spcBef>
                <a:spcPts val="1200"/>
              </a:spcBef>
              <a:buClr>
                <a:schemeClr val="accent1"/>
              </a:buClr>
              <a:buSzPct val="90000"/>
              <a:buFontTx/>
              <a:buBlip>
                <a:blip r:embed="rId4"/>
              </a:buBlip>
              <a:defRPr/>
            </a:pPr>
            <a:r>
              <a:rPr lang="en-GB" sz="2000" dirty="0">
                <a:latin typeface="+mn-lt"/>
              </a:rPr>
              <a:t>Fact sheets and practical help</a:t>
            </a:r>
          </a:p>
          <a:p>
            <a:pPr marL="274638" lvl="1" indent="-273050">
              <a:spcBef>
                <a:spcPts val="1200"/>
              </a:spcBef>
              <a:buClr>
                <a:schemeClr val="accent1"/>
              </a:buClr>
              <a:buSzPct val="90000"/>
              <a:buFontTx/>
              <a:buBlip>
                <a:blip r:embed="rId4"/>
              </a:buBlip>
              <a:defRPr/>
            </a:pPr>
            <a:r>
              <a:rPr lang="en-GB" sz="2000" dirty="0">
                <a:latin typeface="+mn-lt"/>
              </a:rPr>
              <a:t>Diagnostic guidelines</a:t>
            </a:r>
          </a:p>
          <a:p>
            <a:pPr marL="274638" lvl="1" indent="-273050">
              <a:spcBef>
                <a:spcPts val="1200"/>
              </a:spcBef>
              <a:buClr>
                <a:schemeClr val="accent1"/>
              </a:buClr>
              <a:buSzPct val="90000"/>
              <a:buFontTx/>
              <a:buBlip>
                <a:blip r:embed="rId4"/>
              </a:buBlip>
              <a:defRPr/>
            </a:pPr>
            <a:r>
              <a:rPr lang="en-GB" sz="2000" dirty="0">
                <a:latin typeface="+mn-lt"/>
              </a:rPr>
              <a:t>Treatment and mitigation advice</a:t>
            </a:r>
          </a:p>
          <a:p>
            <a:pPr marL="274638" lvl="1" indent="-273050">
              <a:spcBef>
                <a:spcPts val="1200"/>
              </a:spcBef>
              <a:buClr>
                <a:schemeClr val="accent1"/>
              </a:buClr>
              <a:buSzPct val="90000"/>
              <a:buFontTx/>
              <a:buBlip>
                <a:blip r:embed="rId4"/>
              </a:buBlip>
              <a:defRPr/>
            </a:pPr>
            <a:r>
              <a:rPr lang="en-GB" sz="2000" dirty="0">
                <a:latin typeface="+mn-lt"/>
              </a:rPr>
              <a:t>Pest risk assessments</a:t>
            </a:r>
          </a:p>
          <a:p>
            <a:pPr marL="274638" lvl="1" indent="-273050">
              <a:spcBef>
                <a:spcPts val="1200"/>
              </a:spcBef>
              <a:buClr>
                <a:schemeClr val="accent1"/>
              </a:buClr>
              <a:buSzPct val="90000"/>
              <a:buFontTx/>
              <a:buBlip>
                <a:blip r:embed="rId4"/>
              </a:buBlip>
              <a:defRPr/>
            </a:pPr>
            <a:r>
              <a:rPr lang="en-GB" sz="2000" dirty="0">
                <a:latin typeface="+mn-lt"/>
              </a:rPr>
              <a:t>Clinic data</a:t>
            </a:r>
          </a:p>
          <a:p>
            <a:pPr marL="274638" lvl="1" indent="-273050">
              <a:spcBef>
                <a:spcPts val="1200"/>
              </a:spcBef>
              <a:buClr>
                <a:schemeClr val="accent1"/>
              </a:buClr>
              <a:buSzPct val="90000"/>
              <a:buFontTx/>
              <a:buBlip>
                <a:blip r:embed="rId4"/>
              </a:buBlip>
              <a:defRPr/>
            </a:pPr>
            <a:r>
              <a:rPr lang="en-GB" sz="2000" dirty="0">
                <a:latin typeface="+mn-lt"/>
              </a:rPr>
              <a:t>Quarantine information</a:t>
            </a:r>
          </a:p>
          <a:p>
            <a:pPr marL="274638" lvl="1" indent="-273050">
              <a:spcBef>
                <a:spcPts val="1200"/>
              </a:spcBef>
              <a:buClr>
                <a:schemeClr val="accent1"/>
              </a:buClr>
              <a:buSzPct val="90000"/>
              <a:buFontTx/>
              <a:buBlip>
                <a:blip r:embed="rId4"/>
              </a:buBlip>
              <a:defRPr/>
            </a:pPr>
            <a:r>
              <a:rPr lang="en-GB" sz="2000" dirty="0">
                <a:latin typeface="+mn-lt"/>
              </a:rPr>
              <a:t>Legislation and safety information</a:t>
            </a:r>
          </a:p>
          <a:p>
            <a:pPr marL="274638" lvl="1" indent="-273050">
              <a:spcBef>
                <a:spcPts val="1200"/>
              </a:spcBef>
              <a:buClr>
                <a:schemeClr val="accent1"/>
              </a:buClr>
              <a:buSzPct val="90000"/>
              <a:buFontTx/>
              <a:buBlip>
                <a:blip r:embed="rId4"/>
              </a:buBlip>
              <a:defRPr/>
            </a:pPr>
            <a:r>
              <a:rPr lang="en-GB" sz="2000" dirty="0">
                <a:latin typeface="+mn-lt"/>
              </a:rPr>
              <a:t>Mapping and analysis tools</a:t>
            </a:r>
          </a:p>
          <a:p>
            <a:pPr marL="274638" lvl="1" indent="-273050">
              <a:spcBef>
                <a:spcPts val="1200"/>
              </a:spcBef>
              <a:buClr>
                <a:schemeClr val="accent1"/>
              </a:buClr>
              <a:buSzPct val="90000"/>
              <a:buFontTx/>
              <a:buBlip>
                <a:blip r:embed="rId4"/>
              </a:buBlip>
              <a:defRPr/>
            </a:pPr>
            <a:r>
              <a:rPr lang="en-GB" sz="2000" dirty="0">
                <a:latin typeface="+mn-lt"/>
              </a:rPr>
              <a:t>Supporting literature</a:t>
            </a:r>
          </a:p>
          <a:p>
            <a:pPr marL="342900" indent="-342900" eaLnBrk="0" hangingPunct="0">
              <a:spcBef>
                <a:spcPct val="20000"/>
              </a:spcBef>
              <a:defRPr/>
            </a:pPr>
            <a:endParaRPr lang="en-GB" sz="2000" dirty="0">
              <a:solidFill>
                <a:schemeClr val="bg1">
                  <a:lumMod val="50000"/>
                </a:schemeClr>
              </a:solidFill>
            </a:endParaRPr>
          </a:p>
          <a:p>
            <a:pPr marL="342900" indent="-342900" eaLnBrk="0" hangingPunct="0">
              <a:spcBef>
                <a:spcPct val="20000"/>
              </a:spcBef>
              <a:defRPr/>
            </a:pPr>
            <a:endParaRPr lang="en-GB" sz="2000" dirty="0">
              <a:solidFill>
                <a:schemeClr val="bg1">
                  <a:lumMod val="50000"/>
                </a:schemeClr>
              </a:solidFill>
            </a:endParaRPr>
          </a:p>
        </p:txBody>
      </p:sp>
      <p:sp>
        <p:nvSpPr>
          <p:cNvPr id="44037" name="Title 1"/>
          <p:cNvSpPr>
            <a:spLocks noGrp="1"/>
          </p:cNvSpPr>
          <p:nvPr>
            <p:ph type="title"/>
          </p:nvPr>
        </p:nvSpPr>
        <p:spPr>
          <a:xfrm>
            <a:off x="363538" y="752475"/>
            <a:ext cx="7999412" cy="869950"/>
          </a:xfrm>
        </p:spPr>
        <p:txBody>
          <a:bodyPr/>
          <a:lstStyle/>
          <a:p>
            <a:r>
              <a:rPr lang="en-GB" smtClean="0"/>
              <a:t>Comprehensive resource</a:t>
            </a:r>
          </a:p>
        </p:txBody>
      </p:sp>
      <p:pic>
        <p:nvPicPr>
          <p:cNvPr id="44038" name="Picture 5" descr="Sierra Leone 156"/>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92076" y="1292227"/>
            <a:ext cx="2873375"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4"/>
          <p:cNvSpPr txBox="1">
            <a:spLocks noChangeArrowheads="1"/>
          </p:cNvSpPr>
          <p:nvPr/>
        </p:nvSpPr>
        <p:spPr bwMode="auto">
          <a:xfrm>
            <a:off x="361951" y="4076700"/>
            <a:ext cx="2016125" cy="711200"/>
          </a:xfrm>
          <a:prstGeom prst="rect">
            <a:avLst/>
          </a:prstGeom>
          <a:noFill/>
          <a:ln w="190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000" b="1">
                <a:solidFill>
                  <a:srgbClr val="7F7F7F"/>
                </a:solidFill>
              </a:rPr>
              <a:t>Extension workers</a:t>
            </a:r>
          </a:p>
        </p:txBody>
      </p:sp>
      <p:sp>
        <p:nvSpPr>
          <p:cNvPr id="45059" name="TextBox 5"/>
          <p:cNvSpPr txBox="1">
            <a:spLocks noChangeArrowheads="1"/>
          </p:cNvSpPr>
          <p:nvPr/>
        </p:nvSpPr>
        <p:spPr bwMode="auto">
          <a:xfrm>
            <a:off x="1239838" y="5661025"/>
            <a:ext cx="2670175" cy="711200"/>
          </a:xfrm>
          <a:prstGeom prst="rect">
            <a:avLst/>
          </a:prstGeom>
          <a:noFill/>
          <a:ln w="190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000" b="1">
                <a:solidFill>
                  <a:srgbClr val="7F7F7F"/>
                </a:solidFill>
              </a:rPr>
              <a:t>Plant protection services</a:t>
            </a:r>
          </a:p>
        </p:txBody>
      </p:sp>
      <p:sp>
        <p:nvSpPr>
          <p:cNvPr id="35844" name="TextBox 6"/>
          <p:cNvSpPr txBox="1">
            <a:spLocks noChangeArrowheads="1"/>
          </p:cNvSpPr>
          <p:nvPr/>
        </p:nvSpPr>
        <p:spPr bwMode="auto">
          <a:xfrm>
            <a:off x="293689" y="2708275"/>
            <a:ext cx="2154237" cy="406400"/>
          </a:xfrm>
          <a:prstGeom prst="rect">
            <a:avLst/>
          </a:prstGeom>
          <a:noFill/>
          <a:ln w="190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defRPr/>
            </a:pPr>
            <a:r>
              <a:rPr lang="en-GB" sz="2000" b="1" dirty="0" smtClean="0">
                <a:solidFill>
                  <a:schemeClr val="bg1">
                    <a:lumMod val="50000"/>
                  </a:schemeClr>
                </a:solidFill>
              </a:rPr>
              <a:t>Researchers</a:t>
            </a:r>
          </a:p>
        </p:txBody>
      </p:sp>
      <p:sp>
        <p:nvSpPr>
          <p:cNvPr id="45061" name="TextBox 8"/>
          <p:cNvSpPr txBox="1">
            <a:spLocks noChangeArrowheads="1"/>
          </p:cNvSpPr>
          <p:nvPr/>
        </p:nvSpPr>
        <p:spPr bwMode="auto">
          <a:xfrm>
            <a:off x="6931026" y="4076700"/>
            <a:ext cx="2073275" cy="711200"/>
          </a:xfrm>
          <a:prstGeom prst="rect">
            <a:avLst/>
          </a:prstGeom>
          <a:noFill/>
          <a:ln w="190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000" b="1">
                <a:solidFill>
                  <a:srgbClr val="7F7F7F"/>
                </a:solidFill>
              </a:rPr>
              <a:t>Agrochemical suppliers</a:t>
            </a:r>
          </a:p>
        </p:txBody>
      </p:sp>
      <p:sp>
        <p:nvSpPr>
          <p:cNvPr id="45062" name="TextBox 9"/>
          <p:cNvSpPr txBox="1">
            <a:spLocks noChangeArrowheads="1"/>
          </p:cNvSpPr>
          <p:nvPr/>
        </p:nvSpPr>
        <p:spPr bwMode="auto">
          <a:xfrm>
            <a:off x="6931025" y="2708275"/>
            <a:ext cx="2033588" cy="406400"/>
          </a:xfrm>
          <a:prstGeom prst="rect">
            <a:avLst/>
          </a:prstGeom>
          <a:noFill/>
          <a:ln w="190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000" b="1">
                <a:solidFill>
                  <a:srgbClr val="7F7F7F"/>
                </a:solidFill>
              </a:rPr>
              <a:t>Policy makers</a:t>
            </a:r>
          </a:p>
        </p:txBody>
      </p:sp>
      <p:sp>
        <p:nvSpPr>
          <p:cNvPr id="45063" name="TextBox 22"/>
          <p:cNvSpPr txBox="1">
            <a:spLocks noChangeArrowheads="1"/>
          </p:cNvSpPr>
          <p:nvPr/>
        </p:nvSpPr>
        <p:spPr bwMode="auto">
          <a:xfrm>
            <a:off x="5394326" y="5661025"/>
            <a:ext cx="2714625" cy="711200"/>
          </a:xfrm>
          <a:prstGeom prst="rect">
            <a:avLst/>
          </a:prstGeom>
          <a:noFill/>
          <a:ln w="1905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2000" b="1">
                <a:solidFill>
                  <a:srgbClr val="7F7F7F"/>
                </a:solidFill>
              </a:rPr>
              <a:t>Food producers</a:t>
            </a:r>
          </a:p>
          <a:p>
            <a:pPr algn="ctr" eaLnBrk="1" hangingPunct="1"/>
            <a:r>
              <a:rPr lang="en-GB" sz="2000" b="1">
                <a:solidFill>
                  <a:srgbClr val="7F7F7F"/>
                </a:solidFill>
              </a:rPr>
              <a:t>and traders</a:t>
            </a:r>
          </a:p>
        </p:txBody>
      </p:sp>
      <p:sp>
        <p:nvSpPr>
          <p:cNvPr id="45064" name="Title 1"/>
          <p:cNvSpPr>
            <a:spLocks noGrp="1"/>
          </p:cNvSpPr>
          <p:nvPr>
            <p:ph type="title"/>
          </p:nvPr>
        </p:nvSpPr>
        <p:spPr>
          <a:xfrm>
            <a:off x="398463" y="630238"/>
            <a:ext cx="7239000" cy="500062"/>
          </a:xfrm>
        </p:spPr>
        <p:txBody>
          <a:bodyPr/>
          <a:lstStyle/>
          <a:p>
            <a:r>
              <a:rPr lang="en-US" smtClean="0"/>
              <a:t> Value to many users</a:t>
            </a:r>
          </a:p>
        </p:txBody>
      </p:sp>
      <p:sp>
        <p:nvSpPr>
          <p:cNvPr id="35849" name="Text Box 17"/>
          <p:cNvSpPr txBox="1">
            <a:spLocks noChangeArrowheads="1"/>
          </p:cNvSpPr>
          <p:nvPr/>
        </p:nvSpPr>
        <p:spPr bwMode="auto">
          <a:xfrm>
            <a:off x="684213" y="1165225"/>
            <a:ext cx="6244338"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274638" lvl="1" indent="-273050" eaLnBrk="1" hangingPunct="1">
              <a:spcBef>
                <a:spcPts val="600"/>
              </a:spcBef>
              <a:buClr>
                <a:schemeClr val="accent1"/>
              </a:buClr>
              <a:buSzPct val="90000"/>
              <a:buFontTx/>
              <a:buBlip>
                <a:blip r:embed="rId3"/>
              </a:buBlip>
              <a:defRPr/>
            </a:pPr>
            <a:r>
              <a:rPr lang="en-GB" sz="2000" dirty="0">
                <a:latin typeface="+mn-lt"/>
              </a:rPr>
              <a:t>Practical advice for farmers and extension services</a:t>
            </a:r>
          </a:p>
          <a:p>
            <a:pPr marL="274638" lvl="1" indent="-273050" eaLnBrk="1" hangingPunct="1">
              <a:spcBef>
                <a:spcPts val="600"/>
              </a:spcBef>
              <a:buClr>
                <a:schemeClr val="accent1"/>
              </a:buClr>
              <a:buSzPct val="90000"/>
              <a:buFontTx/>
              <a:buBlip>
                <a:blip r:embed="rId3"/>
              </a:buBlip>
              <a:defRPr/>
            </a:pPr>
            <a:r>
              <a:rPr lang="en-GB" sz="2000" dirty="0">
                <a:latin typeface="+mn-lt"/>
              </a:rPr>
              <a:t>Open access to data and information for scientists</a:t>
            </a:r>
          </a:p>
          <a:p>
            <a:pPr marL="274638" lvl="1" indent="-273050" eaLnBrk="1" hangingPunct="1">
              <a:spcBef>
                <a:spcPts val="600"/>
              </a:spcBef>
              <a:buClr>
                <a:schemeClr val="accent1"/>
              </a:buClr>
              <a:buSzPct val="90000"/>
              <a:buFontTx/>
              <a:buBlip>
                <a:blip r:embed="rId3"/>
              </a:buBlip>
              <a:defRPr/>
            </a:pPr>
            <a:r>
              <a:rPr lang="en-GB" sz="2000" dirty="0">
                <a:latin typeface="+mn-lt"/>
              </a:rPr>
              <a:t>Analytical tools and support for trade and policy</a:t>
            </a:r>
          </a:p>
        </p:txBody>
      </p:sp>
      <p:pic>
        <p:nvPicPr>
          <p:cNvPr id="45066" name="Picture 4"/>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2574926" y="2430599"/>
            <a:ext cx="4176713" cy="301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GB" dirty="0" smtClean="0"/>
              <a:t>What differentiates CABI from others?</a:t>
            </a:r>
          </a:p>
        </p:txBody>
      </p:sp>
      <p:sp>
        <p:nvSpPr>
          <p:cNvPr id="48131" name="Rectangle 3"/>
          <p:cNvSpPr>
            <a:spLocks noGrp="1" noChangeArrowheads="1"/>
          </p:cNvSpPr>
          <p:nvPr>
            <p:ph type="body" sz="quarter" idx="10"/>
          </p:nvPr>
        </p:nvSpPr>
        <p:spPr/>
        <p:txBody>
          <a:bodyPr/>
          <a:lstStyle/>
          <a:p>
            <a:pPr lvl="1">
              <a:spcAft>
                <a:spcPts val="600"/>
              </a:spcAft>
            </a:pPr>
            <a:r>
              <a:rPr lang="en-GB" dirty="0" smtClean="0"/>
              <a:t>CABI focus - Lose less, Feed more, </a:t>
            </a:r>
          </a:p>
          <a:p>
            <a:pPr lvl="1">
              <a:spcAft>
                <a:spcPts val="600"/>
              </a:spcAft>
            </a:pPr>
            <a:r>
              <a:rPr lang="en-GB" dirty="0" smtClean="0"/>
              <a:t>CABI puts research into use</a:t>
            </a:r>
          </a:p>
          <a:p>
            <a:pPr lvl="1">
              <a:spcAft>
                <a:spcPts val="600"/>
              </a:spcAft>
            </a:pPr>
            <a:r>
              <a:rPr lang="en-GB" dirty="0" smtClean="0"/>
              <a:t>CABI’s governance marries interests of developed and less developed parts of the world</a:t>
            </a:r>
          </a:p>
          <a:p>
            <a:pPr lvl="1">
              <a:spcAft>
                <a:spcPts val="600"/>
              </a:spcAft>
            </a:pPr>
            <a:r>
              <a:rPr lang="en-GB" dirty="0" smtClean="0"/>
              <a:t>Developed </a:t>
            </a:r>
            <a:r>
              <a:rPr lang="en-GB" dirty="0" smtClean="0">
                <a:solidFill>
                  <a:schemeClr val="bg2"/>
                </a:solidFill>
              </a:rPr>
              <a:t>Member Countries </a:t>
            </a:r>
            <a:r>
              <a:rPr lang="en-GB" dirty="0" smtClean="0"/>
              <a:t>use CABI’s expertise (e.g. UK, Switzerland, Canada) </a:t>
            </a:r>
            <a:r>
              <a:rPr lang="en-GB" b="1" dirty="0" smtClean="0"/>
              <a:t>and</a:t>
            </a:r>
            <a:r>
              <a:rPr lang="en-GB" dirty="0" smtClean="0"/>
              <a:t> contribute to the </a:t>
            </a:r>
            <a:r>
              <a:rPr lang="en-GB" dirty="0" smtClean="0">
                <a:solidFill>
                  <a:schemeClr val="bg2"/>
                </a:solidFill>
              </a:rPr>
              <a:t>CABI Development Fund</a:t>
            </a:r>
          </a:p>
          <a:p>
            <a:pPr lvl="1">
              <a:spcAft>
                <a:spcPts val="600"/>
              </a:spcAft>
            </a:pPr>
            <a:r>
              <a:rPr lang="en-GB" dirty="0" smtClean="0"/>
              <a:t>CABI’s less developed Member Countries rely on CABI to source programmatic support from donors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1"/>
          <p:cNvSpPr txBox="1">
            <a:spLocks/>
          </p:cNvSpPr>
          <p:nvPr/>
        </p:nvSpPr>
        <p:spPr bwMode="auto">
          <a:xfrm>
            <a:off x="373673" y="3889410"/>
            <a:ext cx="8398119" cy="133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377825" indent="-376238"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2pPr>
            <a:lvl3pPr marL="742950" indent="-363538"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3pPr>
            <a:lvl4pPr marL="1122363" indent="-377825"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4pPr>
            <a:lvl5pPr marL="1512888" indent="-388938" algn="l" rtl="0" eaLnBrk="0" fontAlgn="base" hangingPunct="0">
              <a:spcBef>
                <a:spcPct val="0"/>
              </a:spcBef>
              <a:spcAft>
                <a:spcPct val="0"/>
              </a:spcAft>
              <a:buClr>
                <a:schemeClr val="bg2"/>
              </a:buClr>
              <a:buSzPct val="75000"/>
              <a:buFont typeface="Arial" charset="0"/>
              <a:buChar char="●"/>
              <a:defRPr sz="2400">
                <a:solidFill>
                  <a:schemeClr val="tx1"/>
                </a:solidFill>
                <a:latin typeface="+mn-lt"/>
              </a:defRPr>
            </a:lvl5pPr>
            <a:lvl6pPr marL="19700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6pPr>
            <a:lvl7pPr marL="24272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7pPr>
            <a:lvl8pPr marL="28844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8pPr>
            <a:lvl9pPr marL="3341688" indent="-388938" algn="l" rtl="0" eaLnBrk="1" fontAlgn="base" hangingPunct="1">
              <a:spcBef>
                <a:spcPct val="20000"/>
              </a:spcBef>
              <a:spcAft>
                <a:spcPct val="0"/>
              </a:spcAft>
              <a:buClr>
                <a:schemeClr val="accent1"/>
              </a:buClr>
              <a:buSzPct val="90000"/>
              <a:buFont typeface="Arial" charset="0"/>
              <a:buChar char="●"/>
              <a:defRPr sz="2400">
                <a:solidFill>
                  <a:schemeClr val="tx1"/>
                </a:solidFill>
                <a:latin typeface="+mn-lt"/>
              </a:defRPr>
            </a:lvl9pPr>
          </a:lstStyle>
          <a:p>
            <a:pPr marL="0" indent="0" algn="ctr" eaLnBrk="1" hangingPunct="1">
              <a:spcBef>
                <a:spcPts val="0"/>
              </a:spcBef>
              <a:spcAft>
                <a:spcPts val="300"/>
              </a:spcAft>
            </a:pPr>
            <a:r>
              <a:rPr lang="en-GB" dirty="0" smtClean="0"/>
              <a:t>Trevor Nicholls</a:t>
            </a:r>
          </a:p>
          <a:p>
            <a:pPr marL="0" indent="0" algn="ctr" eaLnBrk="1" hangingPunct="1">
              <a:spcBef>
                <a:spcPts val="0"/>
              </a:spcBef>
              <a:spcAft>
                <a:spcPts val="300"/>
              </a:spcAft>
            </a:pPr>
            <a:r>
              <a:rPr lang="en-GB" dirty="0" smtClean="0"/>
              <a:t>CEO</a:t>
            </a:r>
            <a:endParaRPr lang="en-GB" dirty="0"/>
          </a:p>
          <a:p>
            <a:pPr marL="0" indent="0" algn="ctr" eaLnBrk="1" hangingPunct="1">
              <a:spcBef>
                <a:spcPts val="0"/>
              </a:spcBef>
              <a:spcAft>
                <a:spcPts val="300"/>
              </a:spcAft>
            </a:pPr>
            <a:r>
              <a:rPr lang="en-GB" dirty="0" smtClean="0"/>
              <a:t>E: </a:t>
            </a:r>
            <a:r>
              <a:rPr lang="en-GB" dirty="0" smtClean="0">
                <a:solidFill>
                  <a:schemeClr val="bg2"/>
                </a:solidFill>
              </a:rPr>
              <a:t>t.nicholls@cabi.org</a:t>
            </a:r>
          </a:p>
        </p:txBody>
      </p:sp>
      <p:grpSp>
        <p:nvGrpSpPr>
          <p:cNvPr id="6" name="Group 5"/>
          <p:cNvGrpSpPr/>
          <p:nvPr/>
        </p:nvGrpSpPr>
        <p:grpSpPr>
          <a:xfrm>
            <a:off x="322874" y="761774"/>
            <a:ext cx="8407990" cy="3010126"/>
            <a:chOff x="322874" y="761774"/>
            <a:chExt cx="8407990" cy="3010126"/>
          </a:xfrm>
        </p:grpSpPr>
        <p:sp>
          <p:nvSpPr>
            <p:cNvPr id="3" name="Text Box 4"/>
            <p:cNvSpPr txBox="1">
              <a:spLocks noChangeArrowheads="1"/>
            </p:cNvSpPr>
            <p:nvPr/>
          </p:nvSpPr>
          <p:spPr bwMode="auto">
            <a:xfrm>
              <a:off x="5435600" y="1174755"/>
              <a:ext cx="19299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600" dirty="0"/>
                <a:t>xie-xie</a:t>
              </a:r>
              <a:endParaRPr lang="en-GB" sz="3200" dirty="0"/>
            </a:p>
          </p:txBody>
        </p:sp>
        <p:sp>
          <p:nvSpPr>
            <p:cNvPr id="4" name="Text Box 4"/>
            <p:cNvSpPr txBox="1">
              <a:spLocks noChangeArrowheads="1"/>
            </p:cNvSpPr>
            <p:nvPr/>
          </p:nvSpPr>
          <p:spPr bwMode="auto">
            <a:xfrm>
              <a:off x="4060457" y="2527300"/>
              <a:ext cx="174295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1800" dirty="0" err="1"/>
                <a:t>zikomo</a:t>
              </a:r>
              <a:endParaRPr lang="en-GB" dirty="0"/>
            </a:p>
          </p:txBody>
        </p:sp>
        <p:sp>
          <p:nvSpPr>
            <p:cNvPr id="5" name="Text Box 4"/>
            <p:cNvSpPr txBox="1">
              <a:spLocks noChangeArrowheads="1"/>
            </p:cNvSpPr>
            <p:nvPr/>
          </p:nvSpPr>
          <p:spPr bwMode="auto">
            <a:xfrm>
              <a:off x="7128568" y="2736855"/>
              <a:ext cx="14209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000" b="1" dirty="0" err="1"/>
                <a:t>stuh</a:t>
              </a:r>
              <a:r>
                <a:rPr lang="en-GB" sz="2000" b="1" dirty="0"/>
                <a:t>-tee</a:t>
              </a:r>
            </a:p>
          </p:txBody>
        </p:sp>
        <p:sp>
          <p:nvSpPr>
            <p:cNvPr id="15366" name="Text Box 4"/>
            <p:cNvSpPr txBox="1">
              <a:spLocks noChangeArrowheads="1"/>
            </p:cNvSpPr>
            <p:nvPr/>
          </p:nvSpPr>
          <p:spPr bwMode="auto">
            <a:xfrm>
              <a:off x="2877038" y="2940050"/>
              <a:ext cx="339529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rgbClr val="646260"/>
                  </a:solidFill>
                  <a:latin typeface="Arial" charset="0"/>
                </a:defRPr>
              </a:lvl1pPr>
              <a:lvl2pPr marL="742950" indent="-285750" eaLnBrk="0" hangingPunct="0">
                <a:defRPr sz="1000">
                  <a:solidFill>
                    <a:srgbClr val="646260"/>
                  </a:solidFill>
                  <a:latin typeface="Arial" charset="0"/>
                </a:defRPr>
              </a:lvl2pPr>
              <a:lvl3pPr marL="1143000" indent="-228600" eaLnBrk="0" hangingPunct="0">
                <a:defRPr sz="1000">
                  <a:solidFill>
                    <a:srgbClr val="646260"/>
                  </a:solidFill>
                  <a:latin typeface="Arial" charset="0"/>
                </a:defRPr>
              </a:lvl3pPr>
              <a:lvl4pPr marL="1600200" indent="-228600" eaLnBrk="0" hangingPunct="0">
                <a:defRPr sz="1000">
                  <a:solidFill>
                    <a:srgbClr val="646260"/>
                  </a:solidFill>
                  <a:latin typeface="Arial" charset="0"/>
                </a:defRPr>
              </a:lvl4pPr>
              <a:lvl5pPr marL="2057400" indent="-228600" eaLnBrk="0" hangingPunct="0">
                <a:defRPr sz="1000">
                  <a:solidFill>
                    <a:srgbClr val="646260"/>
                  </a:solidFill>
                  <a:latin typeface="Arial" charset="0"/>
                </a:defRPr>
              </a:lvl5pPr>
              <a:lvl6pPr marL="2514600" indent="-228600" algn="ctr" eaLnBrk="0" fontAlgn="base" hangingPunct="0">
                <a:spcBef>
                  <a:spcPct val="0"/>
                </a:spcBef>
                <a:spcAft>
                  <a:spcPct val="0"/>
                </a:spcAft>
                <a:defRPr sz="1000">
                  <a:solidFill>
                    <a:srgbClr val="646260"/>
                  </a:solidFill>
                  <a:latin typeface="Arial" charset="0"/>
                </a:defRPr>
              </a:lvl6pPr>
              <a:lvl7pPr marL="2971800" indent="-228600" algn="ctr" eaLnBrk="0" fontAlgn="base" hangingPunct="0">
                <a:spcBef>
                  <a:spcPct val="0"/>
                </a:spcBef>
                <a:spcAft>
                  <a:spcPct val="0"/>
                </a:spcAft>
                <a:defRPr sz="1000">
                  <a:solidFill>
                    <a:srgbClr val="646260"/>
                  </a:solidFill>
                  <a:latin typeface="Arial" charset="0"/>
                </a:defRPr>
              </a:lvl7pPr>
              <a:lvl8pPr marL="3429000" indent="-228600" algn="ctr" eaLnBrk="0" fontAlgn="base" hangingPunct="0">
                <a:spcBef>
                  <a:spcPct val="0"/>
                </a:spcBef>
                <a:spcAft>
                  <a:spcPct val="0"/>
                </a:spcAft>
                <a:defRPr sz="1000">
                  <a:solidFill>
                    <a:srgbClr val="646260"/>
                  </a:solidFill>
                  <a:latin typeface="Arial" charset="0"/>
                </a:defRPr>
              </a:lvl8pPr>
              <a:lvl9pPr marL="3886200" indent="-228600" algn="ctr" eaLnBrk="0" fontAlgn="base" hangingPunct="0">
                <a:spcBef>
                  <a:spcPct val="0"/>
                </a:spcBef>
                <a:spcAft>
                  <a:spcPct val="0"/>
                </a:spcAft>
                <a:defRPr sz="1000">
                  <a:solidFill>
                    <a:srgbClr val="646260"/>
                  </a:solidFill>
                  <a:latin typeface="Arial" charset="0"/>
                </a:defRPr>
              </a:lvl9pPr>
            </a:lstStyle>
            <a:p>
              <a:pPr algn="ctr" eaLnBrk="1" hangingPunct="1">
                <a:spcBef>
                  <a:spcPct val="50000"/>
                </a:spcBef>
              </a:pPr>
              <a:r>
                <a:rPr lang="en-GB" sz="4800" b="1" dirty="0" smtClean="0">
                  <a:solidFill>
                    <a:schemeClr val="tx1"/>
                  </a:solidFill>
                </a:rPr>
                <a:t>thank you </a:t>
              </a:r>
            </a:p>
          </p:txBody>
        </p:sp>
        <p:sp>
          <p:nvSpPr>
            <p:cNvPr id="7" name="Text Box 4"/>
            <p:cNvSpPr txBox="1">
              <a:spLocks noChangeArrowheads="1"/>
            </p:cNvSpPr>
            <p:nvPr/>
          </p:nvSpPr>
          <p:spPr bwMode="auto">
            <a:xfrm>
              <a:off x="4162183" y="1711327"/>
              <a:ext cx="32824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dirty="0"/>
                <a:t>c</a:t>
              </a:r>
              <a:r>
                <a:rPr lang="vi-VN" dirty="0"/>
                <a:t>ảm ơn cô</a:t>
              </a:r>
              <a:endParaRPr lang="en-GB" dirty="0"/>
            </a:p>
          </p:txBody>
        </p:sp>
        <p:sp>
          <p:nvSpPr>
            <p:cNvPr id="8" name="Text Box 4"/>
            <p:cNvSpPr txBox="1">
              <a:spLocks noChangeArrowheads="1"/>
            </p:cNvSpPr>
            <p:nvPr/>
          </p:nvSpPr>
          <p:spPr bwMode="auto">
            <a:xfrm>
              <a:off x="4749802" y="2471738"/>
              <a:ext cx="328246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600" dirty="0" smtClean="0"/>
                <a:t>urakoze</a:t>
              </a:r>
              <a:endParaRPr lang="en-GB" sz="3600" dirty="0"/>
            </a:p>
          </p:txBody>
        </p:sp>
        <p:sp>
          <p:nvSpPr>
            <p:cNvPr id="9" name="Text Box 4"/>
            <p:cNvSpPr txBox="1">
              <a:spLocks noChangeArrowheads="1"/>
            </p:cNvSpPr>
            <p:nvPr/>
          </p:nvSpPr>
          <p:spPr bwMode="auto">
            <a:xfrm>
              <a:off x="2153141" y="1541468"/>
              <a:ext cx="208524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4000" dirty="0" err="1"/>
                <a:t>merci</a:t>
              </a:r>
              <a:endParaRPr lang="en-GB" sz="4000" dirty="0"/>
            </a:p>
          </p:txBody>
        </p:sp>
        <p:sp>
          <p:nvSpPr>
            <p:cNvPr id="10" name="Text Box 4"/>
            <p:cNvSpPr txBox="1">
              <a:spLocks noChangeArrowheads="1"/>
            </p:cNvSpPr>
            <p:nvPr/>
          </p:nvSpPr>
          <p:spPr bwMode="auto">
            <a:xfrm>
              <a:off x="1276838" y="1125543"/>
              <a:ext cx="3282462"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b="1" dirty="0"/>
                <a:t>terima kasih </a:t>
              </a:r>
            </a:p>
          </p:txBody>
        </p:sp>
        <p:sp>
          <p:nvSpPr>
            <p:cNvPr id="11" name="Text Box 4"/>
            <p:cNvSpPr txBox="1">
              <a:spLocks noChangeArrowheads="1"/>
            </p:cNvSpPr>
            <p:nvPr/>
          </p:nvSpPr>
          <p:spPr bwMode="auto">
            <a:xfrm>
              <a:off x="3354755" y="761774"/>
              <a:ext cx="32824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dirty="0"/>
                <a:t>ke itumetse</a:t>
              </a:r>
            </a:p>
          </p:txBody>
        </p:sp>
        <p:sp>
          <p:nvSpPr>
            <p:cNvPr id="12" name="Text Box 4"/>
            <p:cNvSpPr txBox="1">
              <a:spLocks noChangeArrowheads="1"/>
            </p:cNvSpPr>
            <p:nvPr/>
          </p:nvSpPr>
          <p:spPr bwMode="auto">
            <a:xfrm>
              <a:off x="567107" y="2097088"/>
              <a:ext cx="224057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dirty="0" err="1"/>
                <a:t>dhanyawaad</a:t>
              </a:r>
              <a:endParaRPr lang="en-GB" dirty="0"/>
            </a:p>
          </p:txBody>
        </p:sp>
        <p:sp>
          <p:nvSpPr>
            <p:cNvPr id="13" name="Text Box 4"/>
            <p:cNvSpPr txBox="1">
              <a:spLocks noChangeArrowheads="1"/>
            </p:cNvSpPr>
            <p:nvPr/>
          </p:nvSpPr>
          <p:spPr bwMode="auto">
            <a:xfrm>
              <a:off x="7580925" y="2420938"/>
              <a:ext cx="105654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000" dirty="0" err="1"/>
                <a:t>mersi</a:t>
              </a:r>
              <a:endParaRPr lang="en-GB" sz="2000" dirty="0"/>
            </a:p>
          </p:txBody>
        </p:sp>
        <p:sp>
          <p:nvSpPr>
            <p:cNvPr id="14" name="Text Box 4"/>
            <p:cNvSpPr txBox="1">
              <a:spLocks noChangeArrowheads="1"/>
            </p:cNvSpPr>
            <p:nvPr/>
          </p:nvSpPr>
          <p:spPr bwMode="auto">
            <a:xfrm>
              <a:off x="322874" y="1697041"/>
              <a:ext cx="238564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2000" b="1" dirty="0" err="1"/>
                <a:t>efharistó</a:t>
              </a:r>
              <a:endParaRPr lang="en-GB" sz="2000" b="1" dirty="0"/>
            </a:p>
          </p:txBody>
        </p:sp>
        <p:sp>
          <p:nvSpPr>
            <p:cNvPr id="15" name="Text Box 4"/>
            <p:cNvSpPr txBox="1">
              <a:spLocks noChangeArrowheads="1"/>
            </p:cNvSpPr>
            <p:nvPr/>
          </p:nvSpPr>
          <p:spPr bwMode="auto">
            <a:xfrm>
              <a:off x="3788787" y="1971677"/>
              <a:ext cx="163955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dirty="0" err="1"/>
                <a:t>salamat</a:t>
              </a:r>
              <a:endParaRPr lang="en-GB" sz="3200" dirty="0"/>
            </a:p>
          </p:txBody>
        </p:sp>
        <p:sp>
          <p:nvSpPr>
            <p:cNvPr id="16" name="Text Box 4"/>
            <p:cNvSpPr txBox="1">
              <a:spLocks noChangeArrowheads="1"/>
            </p:cNvSpPr>
            <p:nvPr/>
          </p:nvSpPr>
          <p:spPr bwMode="auto">
            <a:xfrm>
              <a:off x="4987192" y="2090738"/>
              <a:ext cx="32824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defRPr/>
              </a:pPr>
              <a:r>
                <a:rPr lang="en-GB" sz="3200" b="1" dirty="0"/>
                <a:t>asante sana</a:t>
              </a:r>
              <a:r>
                <a:rPr lang="en-GB" sz="3200" dirty="0"/>
                <a:t> </a:t>
              </a:r>
            </a:p>
          </p:txBody>
        </p:sp>
        <p:sp>
          <p:nvSpPr>
            <p:cNvPr id="17" name="Rectangle 16"/>
            <p:cNvSpPr/>
            <p:nvPr/>
          </p:nvSpPr>
          <p:spPr>
            <a:xfrm>
              <a:off x="2753328" y="2724155"/>
              <a:ext cx="1598515" cy="307777"/>
            </a:xfrm>
            <a:prstGeom prst="rect">
              <a:avLst/>
            </a:prstGeom>
          </p:spPr>
          <p:txBody>
            <a:bodyPr wrap="none">
              <a:spAutoFit/>
            </a:bodyPr>
            <a:lstStyle/>
            <a:p>
              <a:pPr algn="ctr">
                <a:defRPr/>
              </a:pPr>
              <a:r>
                <a:rPr lang="en-GB" sz="1400" b="1" dirty="0" err="1"/>
                <a:t>Assalamualikum</a:t>
              </a:r>
              <a:endParaRPr lang="en-GB" sz="1400" b="1" dirty="0"/>
            </a:p>
          </p:txBody>
        </p:sp>
        <p:sp>
          <p:nvSpPr>
            <p:cNvPr id="18" name="TextBox 17"/>
            <p:cNvSpPr txBox="1"/>
            <p:nvPr/>
          </p:nvSpPr>
          <p:spPr>
            <a:xfrm>
              <a:off x="6272336" y="3031932"/>
              <a:ext cx="554960" cy="400110"/>
            </a:xfrm>
            <a:prstGeom prst="rect">
              <a:avLst/>
            </a:prstGeom>
            <a:noFill/>
          </p:spPr>
          <p:txBody>
            <a:bodyPr wrap="none">
              <a:spAutoFit/>
            </a:bodyPr>
            <a:lstStyle/>
            <a:p>
              <a:pPr algn="ctr">
                <a:defRPr/>
              </a:pPr>
              <a:r>
                <a:rPr lang="en-GB" sz="2000" b="1" dirty="0"/>
                <a:t>tak</a:t>
              </a:r>
            </a:p>
          </p:txBody>
        </p:sp>
        <p:sp>
          <p:nvSpPr>
            <p:cNvPr id="19" name="Rectangle 18"/>
            <p:cNvSpPr/>
            <p:nvPr/>
          </p:nvSpPr>
          <p:spPr>
            <a:xfrm>
              <a:off x="6826436" y="1798639"/>
              <a:ext cx="800220" cy="461665"/>
            </a:xfrm>
            <a:prstGeom prst="rect">
              <a:avLst/>
            </a:prstGeom>
          </p:spPr>
          <p:txBody>
            <a:bodyPr wrap="none">
              <a:spAutoFit/>
            </a:bodyPr>
            <a:lstStyle/>
            <a:p>
              <a:pPr algn="ctr">
                <a:defRPr/>
              </a:pPr>
              <a:r>
                <a:rPr lang="zh-CN" altLang="en-US" dirty="0"/>
                <a:t>谢谢</a:t>
              </a:r>
              <a:endParaRPr lang="en-GB" dirty="0"/>
            </a:p>
          </p:txBody>
        </p:sp>
        <p:sp>
          <p:nvSpPr>
            <p:cNvPr id="20" name="Rectangle 19"/>
            <p:cNvSpPr/>
            <p:nvPr/>
          </p:nvSpPr>
          <p:spPr>
            <a:xfrm>
              <a:off x="812802" y="1149350"/>
              <a:ext cx="787396" cy="369332"/>
            </a:xfrm>
            <a:prstGeom prst="rect">
              <a:avLst/>
            </a:prstGeom>
          </p:spPr>
          <p:txBody>
            <a:bodyPr wrap="none">
              <a:spAutoFit/>
            </a:bodyPr>
            <a:lstStyle/>
            <a:p>
              <a:pPr algn="ctr">
                <a:defRPr/>
              </a:pPr>
              <a:r>
                <a:rPr lang="fi-FI" sz="1800" b="1" dirty="0"/>
                <a:t>kiitos</a:t>
              </a:r>
            </a:p>
          </p:txBody>
        </p:sp>
        <p:sp>
          <p:nvSpPr>
            <p:cNvPr id="21" name="Rectangle 20"/>
            <p:cNvSpPr/>
            <p:nvPr/>
          </p:nvSpPr>
          <p:spPr>
            <a:xfrm>
              <a:off x="1685462" y="2578100"/>
              <a:ext cx="883576" cy="400110"/>
            </a:xfrm>
            <a:prstGeom prst="rect">
              <a:avLst/>
            </a:prstGeom>
          </p:spPr>
          <p:txBody>
            <a:bodyPr wrap="none">
              <a:spAutoFit/>
            </a:bodyPr>
            <a:lstStyle/>
            <a:p>
              <a:pPr algn="ctr">
                <a:defRPr/>
              </a:pPr>
              <a:r>
                <a:rPr lang="de-DE" sz="2000" dirty="0"/>
                <a:t>danke</a:t>
              </a:r>
            </a:p>
          </p:txBody>
        </p:sp>
        <p:sp>
          <p:nvSpPr>
            <p:cNvPr id="22" name="Rectangle 21"/>
            <p:cNvSpPr/>
            <p:nvPr/>
          </p:nvSpPr>
          <p:spPr>
            <a:xfrm>
              <a:off x="2678632" y="2238375"/>
              <a:ext cx="1034257" cy="461665"/>
            </a:xfrm>
            <a:prstGeom prst="rect">
              <a:avLst/>
            </a:prstGeom>
          </p:spPr>
          <p:txBody>
            <a:bodyPr wrap="none">
              <a:spAutoFit/>
            </a:bodyPr>
            <a:lstStyle/>
            <a:p>
              <a:pPr algn="ctr">
                <a:defRPr/>
              </a:pPr>
              <a:r>
                <a:rPr lang="hi-IN" dirty="0"/>
                <a:t>शुक्रिया</a:t>
              </a:r>
            </a:p>
          </p:txBody>
        </p:sp>
        <p:sp>
          <p:nvSpPr>
            <p:cNvPr id="23" name="Rectangle 22"/>
            <p:cNvSpPr/>
            <p:nvPr/>
          </p:nvSpPr>
          <p:spPr>
            <a:xfrm>
              <a:off x="6243690" y="867947"/>
              <a:ext cx="777777" cy="338554"/>
            </a:xfrm>
            <a:prstGeom prst="rect">
              <a:avLst/>
            </a:prstGeom>
          </p:spPr>
          <p:txBody>
            <a:bodyPr wrap="none" anchor="b">
              <a:spAutoFit/>
            </a:bodyPr>
            <a:lstStyle/>
            <a:p>
              <a:pPr algn="ctr">
                <a:defRPr/>
              </a:pPr>
              <a:r>
                <a:rPr lang="it-IT" sz="1600" b="1" dirty="0"/>
                <a:t>grazie</a:t>
              </a:r>
            </a:p>
          </p:txBody>
        </p:sp>
        <p:sp>
          <p:nvSpPr>
            <p:cNvPr id="24" name="Rectangle 23"/>
            <p:cNvSpPr/>
            <p:nvPr/>
          </p:nvSpPr>
          <p:spPr>
            <a:xfrm>
              <a:off x="473404" y="2712948"/>
              <a:ext cx="1149674" cy="369332"/>
            </a:xfrm>
            <a:prstGeom prst="rect">
              <a:avLst/>
            </a:prstGeom>
          </p:spPr>
          <p:txBody>
            <a:bodyPr wrap="none">
              <a:spAutoFit/>
            </a:bodyPr>
            <a:lstStyle/>
            <a:p>
              <a:pPr algn="ctr">
                <a:defRPr/>
              </a:pPr>
              <a:r>
                <a:rPr lang="ja-JP" altLang="en-US" sz="1800" b="1" dirty="0"/>
                <a:t>ありがとう</a:t>
              </a:r>
            </a:p>
          </p:txBody>
        </p:sp>
        <p:sp>
          <p:nvSpPr>
            <p:cNvPr id="25" name="Rectangle 24"/>
            <p:cNvSpPr/>
            <p:nvPr/>
          </p:nvSpPr>
          <p:spPr>
            <a:xfrm>
              <a:off x="1611714" y="2876551"/>
              <a:ext cx="1285288" cy="369332"/>
            </a:xfrm>
            <a:prstGeom prst="rect">
              <a:avLst/>
            </a:prstGeom>
          </p:spPr>
          <p:txBody>
            <a:bodyPr wrap="none">
              <a:spAutoFit/>
            </a:bodyPr>
            <a:lstStyle/>
            <a:p>
              <a:pPr algn="ctr">
                <a:defRPr/>
              </a:pPr>
              <a:r>
                <a:rPr lang="az-Cyrl-AZ" sz="1800" dirty="0"/>
                <a:t>благодаря</a:t>
              </a:r>
            </a:p>
          </p:txBody>
        </p:sp>
        <p:sp>
          <p:nvSpPr>
            <p:cNvPr id="26" name="Rectangle 25"/>
            <p:cNvSpPr/>
            <p:nvPr/>
          </p:nvSpPr>
          <p:spPr>
            <a:xfrm>
              <a:off x="6911233" y="3075980"/>
              <a:ext cx="1345240" cy="523220"/>
            </a:xfrm>
            <a:prstGeom prst="rect">
              <a:avLst/>
            </a:prstGeom>
          </p:spPr>
          <p:txBody>
            <a:bodyPr wrap="none">
              <a:spAutoFit/>
            </a:bodyPr>
            <a:lstStyle/>
            <a:p>
              <a:pPr algn="ctr">
                <a:defRPr/>
              </a:pPr>
              <a:r>
                <a:rPr lang="es-ES" sz="2800" dirty="0"/>
                <a:t>gracias</a:t>
              </a:r>
            </a:p>
          </p:txBody>
        </p:sp>
        <p:sp>
          <p:nvSpPr>
            <p:cNvPr id="27" name="Rectangle 26"/>
            <p:cNvSpPr/>
            <p:nvPr/>
          </p:nvSpPr>
          <p:spPr>
            <a:xfrm>
              <a:off x="3986968" y="1627192"/>
              <a:ext cx="960519" cy="338554"/>
            </a:xfrm>
            <a:prstGeom prst="rect">
              <a:avLst/>
            </a:prstGeom>
          </p:spPr>
          <p:txBody>
            <a:bodyPr wrap="none">
              <a:spAutoFit/>
            </a:bodyPr>
            <a:lstStyle/>
            <a:p>
              <a:pPr algn="ctr">
                <a:defRPr/>
              </a:pPr>
              <a:r>
                <a:rPr lang="ru-RU" sz="1600" dirty="0"/>
                <a:t>спасибо</a:t>
              </a:r>
            </a:p>
          </p:txBody>
        </p:sp>
        <p:sp>
          <p:nvSpPr>
            <p:cNvPr id="28" name="Rectangle 27"/>
            <p:cNvSpPr/>
            <p:nvPr/>
          </p:nvSpPr>
          <p:spPr>
            <a:xfrm>
              <a:off x="2087268" y="893768"/>
              <a:ext cx="1645002" cy="338554"/>
            </a:xfrm>
            <a:prstGeom prst="rect">
              <a:avLst/>
            </a:prstGeom>
          </p:spPr>
          <p:txBody>
            <a:bodyPr wrap="none">
              <a:spAutoFit/>
            </a:bodyPr>
            <a:lstStyle/>
            <a:p>
              <a:pPr algn="ctr">
                <a:defRPr/>
              </a:pPr>
              <a:r>
                <a:rPr lang="tr-TR" sz="1600" dirty="0"/>
                <a:t>teşekkür ederim</a:t>
              </a:r>
            </a:p>
          </p:txBody>
        </p:sp>
        <p:sp>
          <p:nvSpPr>
            <p:cNvPr id="29" name="Rectangle 28"/>
            <p:cNvSpPr/>
            <p:nvPr/>
          </p:nvSpPr>
          <p:spPr>
            <a:xfrm>
              <a:off x="7770345" y="2012950"/>
              <a:ext cx="960519" cy="400110"/>
            </a:xfrm>
            <a:prstGeom prst="rect">
              <a:avLst/>
            </a:prstGeom>
          </p:spPr>
          <p:txBody>
            <a:bodyPr wrap="none">
              <a:spAutoFit/>
            </a:bodyPr>
            <a:lstStyle/>
            <a:p>
              <a:pPr algn="ctr">
                <a:defRPr/>
              </a:pPr>
              <a:r>
                <a:rPr lang="ta-IN" sz="2000" dirty="0"/>
                <a:t>நன்றி</a:t>
              </a:r>
            </a:p>
          </p:txBody>
        </p:sp>
        <p:sp>
          <p:nvSpPr>
            <p:cNvPr id="30" name="Rectangle 29"/>
            <p:cNvSpPr/>
            <p:nvPr/>
          </p:nvSpPr>
          <p:spPr>
            <a:xfrm>
              <a:off x="7228430" y="1527180"/>
              <a:ext cx="1244251" cy="338554"/>
            </a:xfrm>
            <a:prstGeom prst="rect">
              <a:avLst/>
            </a:prstGeom>
          </p:spPr>
          <p:txBody>
            <a:bodyPr wrap="none">
              <a:spAutoFit/>
            </a:bodyPr>
            <a:lstStyle/>
            <a:p>
              <a:pPr algn="ctr">
                <a:defRPr/>
              </a:pPr>
              <a:r>
                <a:rPr lang="sq-AL" sz="1600" dirty="0"/>
                <a:t>faleminderit</a:t>
              </a:r>
              <a:endParaRPr lang="sq-AL" sz="1400" dirty="0"/>
            </a:p>
          </p:txBody>
        </p:sp>
        <p:sp>
          <p:nvSpPr>
            <p:cNvPr id="31" name="Text Box 4"/>
            <p:cNvSpPr txBox="1">
              <a:spLocks noChangeArrowheads="1"/>
            </p:cNvSpPr>
            <p:nvPr/>
          </p:nvSpPr>
          <p:spPr bwMode="auto">
            <a:xfrm>
              <a:off x="4192300" y="1285364"/>
              <a:ext cx="23048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GB" sz="1800" dirty="0"/>
                <a:t>terima kasih </a:t>
              </a:r>
            </a:p>
          </p:txBody>
        </p:sp>
        <p:sp>
          <p:nvSpPr>
            <p:cNvPr id="33" name="Rectangle 31"/>
            <p:cNvSpPr>
              <a:spLocks noChangeArrowheads="1"/>
            </p:cNvSpPr>
            <p:nvPr/>
          </p:nvSpPr>
          <p:spPr bwMode="auto">
            <a:xfrm>
              <a:off x="870441" y="3147715"/>
              <a:ext cx="14991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fi-FI" b="1" dirty="0"/>
                <a:t>obrigado</a:t>
              </a:r>
            </a:p>
          </p:txBody>
        </p:sp>
        <p:sp>
          <p:nvSpPr>
            <p:cNvPr id="34" name="Rectangle 32"/>
            <p:cNvSpPr>
              <a:spLocks noChangeArrowheads="1"/>
            </p:cNvSpPr>
            <p:nvPr/>
          </p:nvSpPr>
          <p:spPr bwMode="auto">
            <a:xfrm>
              <a:off x="421655" y="1519238"/>
              <a:ext cx="76014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de-DE" sz="1400" b="1" dirty="0"/>
                <a:t>dank u</a:t>
              </a:r>
            </a:p>
          </p:txBody>
        </p:sp>
      </p:grpSp>
    </p:spTree>
    <p:extLst>
      <p:ext uri="{BB962C8B-B14F-4D97-AF65-F5344CB8AC3E}">
        <p14:creationId xmlns:p14="http://schemas.microsoft.com/office/powerpoint/2010/main" xmlns="" val="4259749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4cdf01e4-5154-418b-9ec0-6067582369f5" descr="2C5025EA-B92B-4729-AE5C-C6BE30917646@cabi"/>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586884" y="1899537"/>
            <a:ext cx="7916724" cy="4126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Rectangle 83"/>
          <p:cNvSpPr/>
          <p:nvPr/>
        </p:nvSpPr>
        <p:spPr>
          <a:xfrm>
            <a:off x="502800" y="1782871"/>
            <a:ext cx="8597863" cy="459607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a:spLocks noGrp="1"/>
          </p:cNvSpPr>
          <p:nvPr>
            <p:ph type="title"/>
          </p:nvPr>
        </p:nvSpPr>
        <p:spPr>
          <a:xfrm>
            <a:off x="509720" y="1138986"/>
            <a:ext cx="8539030" cy="461665"/>
          </a:xfrm>
        </p:spPr>
        <p:txBody>
          <a:bodyPr/>
          <a:lstStyle/>
          <a:p>
            <a:r>
              <a:rPr lang="en-GB" dirty="0" smtClean="0"/>
              <a:t>We </a:t>
            </a:r>
            <a:r>
              <a:rPr lang="en-GB" dirty="0"/>
              <a:t>work on behalf of </a:t>
            </a:r>
            <a:r>
              <a:rPr lang="en-GB" dirty="0" smtClean="0"/>
              <a:t>48 </a:t>
            </a:r>
            <a:r>
              <a:rPr lang="en-GB" dirty="0"/>
              <a:t>member countries</a:t>
            </a:r>
            <a:br>
              <a:rPr lang="en-GB" dirty="0"/>
            </a:b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93260" y="1832874"/>
            <a:ext cx="8823172" cy="4744641"/>
          </a:xfrm>
          <a:prstGeom prst="rect">
            <a:avLst/>
          </a:prstGeom>
        </p:spPr>
      </p:pic>
    </p:spTree>
    <p:extLst>
      <p:ext uri="{BB962C8B-B14F-4D97-AF65-F5344CB8AC3E}">
        <p14:creationId xmlns:p14="http://schemas.microsoft.com/office/powerpoint/2010/main" xmlns="" val="13567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2000"/>
                                        <p:tgtEl>
                                          <p:spTgt spid="8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86884" y="2172220"/>
            <a:ext cx="7857490" cy="4042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395420" y="635124"/>
            <a:ext cx="7937369" cy="432060"/>
          </a:xfrm>
        </p:spPr>
        <p:txBody>
          <a:bodyPr/>
          <a:lstStyle/>
          <a:p>
            <a:r>
              <a:rPr lang="en-GB" dirty="0" smtClean="0"/>
              <a:t>Global reach</a:t>
            </a:r>
            <a:endParaRPr lang="en-GB" dirty="0"/>
          </a:p>
        </p:txBody>
      </p:sp>
      <p:sp>
        <p:nvSpPr>
          <p:cNvPr id="13" name="TextBox 12"/>
          <p:cNvSpPr txBox="1"/>
          <p:nvPr/>
        </p:nvSpPr>
        <p:spPr>
          <a:xfrm>
            <a:off x="366747" y="1102380"/>
            <a:ext cx="7011920" cy="461665"/>
          </a:xfrm>
          <a:prstGeom prst="rect">
            <a:avLst/>
          </a:prstGeom>
          <a:noFill/>
        </p:spPr>
        <p:txBody>
          <a:bodyPr wrap="none" rtlCol="0">
            <a:spAutoFit/>
          </a:bodyPr>
          <a:lstStyle/>
          <a:p>
            <a:r>
              <a:rPr lang="en-GB" dirty="0" smtClean="0"/>
              <a:t>We have 400+ staff across 20 locations worldwide</a:t>
            </a:r>
            <a:endParaRPr lang="en-GB" dirty="0"/>
          </a:p>
        </p:txBody>
      </p:sp>
      <p:sp>
        <p:nvSpPr>
          <p:cNvPr id="63" name="Oval 62"/>
          <p:cNvSpPr/>
          <p:nvPr/>
        </p:nvSpPr>
        <p:spPr>
          <a:xfrm>
            <a:off x="3203811" y="443590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2987780" y="359464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2748891" y="4437825"/>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3332144" y="486763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5764296" y="4019514"/>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4526282" y="333681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5995074" y="4225777"/>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4598292" y="347348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5164846" y="4719179"/>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4405121" y="332946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4932051" y="3595808"/>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6470551" y="461266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6758592" y="3643792"/>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7342291" y="5430327"/>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p:cNvGrpSpPr/>
          <p:nvPr/>
        </p:nvGrpSpPr>
        <p:grpSpPr>
          <a:xfrm>
            <a:off x="1538674" y="1720359"/>
            <a:ext cx="996049" cy="673346"/>
            <a:chOff x="1877735" y="1691634"/>
            <a:chExt cx="996049" cy="673346"/>
          </a:xfrm>
        </p:grpSpPr>
        <p:pic>
          <p:nvPicPr>
            <p:cNvPr id="1027" name="Picture 3" descr="\\CABIUK-APPS04\Portfolio\Assets\MarketingImageLibrary\Flags\Flags for Web - GIF\United Kingdom - Flag.gif"/>
            <p:cNvPicPr>
              <a:picLocks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907760" y="1691634"/>
              <a:ext cx="900000" cy="468000"/>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a:xfrm>
              <a:off x="1907760" y="2195703"/>
              <a:ext cx="912907" cy="169277"/>
            </a:xfrm>
            <a:prstGeom prst="rect">
              <a:avLst/>
            </a:prstGeom>
            <a:noFill/>
          </p:spPr>
          <p:txBody>
            <a:bodyPr wrap="square" lIns="0" tIns="0" rIns="0" bIns="0" rtlCol="0">
              <a:spAutoFit/>
            </a:bodyPr>
            <a:lstStyle/>
            <a:p>
              <a:r>
                <a:rPr lang="en-GB" sz="1100" b="1" dirty="0" smtClean="0"/>
                <a:t>UK  </a:t>
              </a:r>
              <a:r>
                <a:rPr lang="en-GB" sz="1100" dirty="0" smtClean="0"/>
                <a:t>195</a:t>
              </a:r>
              <a:endParaRPr lang="en-GB" sz="1100" dirty="0"/>
            </a:p>
          </p:txBody>
        </p:sp>
        <p:cxnSp>
          <p:nvCxnSpPr>
            <p:cNvPr id="65" name="Straight Connector 64"/>
            <p:cNvCxnSpPr/>
            <p:nvPr/>
          </p:nvCxnSpPr>
          <p:spPr>
            <a:xfrm>
              <a:off x="1877735" y="236498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2794610" y="1729884"/>
            <a:ext cx="996049" cy="841519"/>
            <a:chOff x="3348837" y="1699008"/>
            <a:chExt cx="996049" cy="841519"/>
          </a:xfrm>
        </p:grpSpPr>
        <p:pic>
          <p:nvPicPr>
            <p:cNvPr id="11" name="Picture 10"/>
            <p:cNvPicPr>
              <a:picLocks/>
            </p:cNvPicPr>
            <p:nvPr/>
          </p:nvPicPr>
          <p:blipFill>
            <a:blip r:embed="rId5" cstate="print">
              <a:extLst>
                <a:ext uri="{28A0092B-C50C-407E-A947-70E740481C1C}">
                  <a14:useLocalDpi xmlns:a14="http://schemas.microsoft.com/office/drawing/2010/main" xmlns=""/>
                </a:ext>
              </a:extLst>
            </a:blip>
            <a:stretch>
              <a:fillRect/>
            </a:stretch>
          </p:blipFill>
          <p:spPr>
            <a:xfrm>
              <a:off x="3378862" y="1699008"/>
              <a:ext cx="900000" cy="432000"/>
            </a:xfrm>
            <a:prstGeom prst="rect">
              <a:avLst/>
            </a:prstGeom>
            <a:ln w="12700">
              <a:solidFill>
                <a:schemeClr val="tx1"/>
              </a:solidFill>
            </a:ln>
          </p:spPr>
        </p:pic>
        <p:sp>
          <p:nvSpPr>
            <p:cNvPr id="26" name="TextBox 25"/>
            <p:cNvSpPr txBox="1"/>
            <p:nvPr/>
          </p:nvSpPr>
          <p:spPr>
            <a:xfrm>
              <a:off x="3378862" y="2201973"/>
              <a:ext cx="936000" cy="338554"/>
            </a:xfrm>
            <a:prstGeom prst="rect">
              <a:avLst/>
            </a:prstGeom>
            <a:noFill/>
          </p:spPr>
          <p:txBody>
            <a:bodyPr wrap="square" lIns="0" tIns="0" rIns="0" bIns="0" rtlCol="0">
              <a:spAutoFit/>
            </a:bodyPr>
            <a:lstStyle/>
            <a:p>
              <a:r>
                <a:rPr lang="en-GB" sz="1100" b="1" dirty="0" smtClean="0"/>
                <a:t>Netherlands </a:t>
              </a:r>
              <a:r>
                <a:rPr lang="en-GB" sz="1100" dirty="0" smtClean="0"/>
                <a:t>3</a:t>
              </a:r>
            </a:p>
            <a:p>
              <a:endParaRPr lang="en-GB" sz="1100" dirty="0"/>
            </a:p>
          </p:txBody>
        </p:sp>
        <p:cxnSp>
          <p:nvCxnSpPr>
            <p:cNvPr id="89" name="Straight Connector 88"/>
            <p:cNvCxnSpPr/>
            <p:nvPr/>
          </p:nvCxnSpPr>
          <p:spPr>
            <a:xfrm>
              <a:off x="3348837" y="237125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4063932" y="1720360"/>
            <a:ext cx="1032657" cy="675497"/>
            <a:chOff x="4758005" y="1699008"/>
            <a:chExt cx="1032657" cy="675497"/>
          </a:xfrm>
        </p:grpSpPr>
        <p:pic>
          <p:nvPicPr>
            <p:cNvPr id="1028" name="Picture 4" descr="\\CABIUK-APPS04\Portfolio\Assets\MarketingImageLibrary\Flags\Flags for Web - GIF\Switzerland - Flag copy.gif"/>
            <p:cNvPicPr>
              <a:picLocks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4788030" y="1699008"/>
              <a:ext cx="900000" cy="4680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4788030" y="2187174"/>
              <a:ext cx="1002632" cy="169277"/>
            </a:xfrm>
            <a:prstGeom prst="rect">
              <a:avLst/>
            </a:prstGeom>
            <a:noFill/>
          </p:spPr>
          <p:txBody>
            <a:bodyPr wrap="square" lIns="0" tIns="0" rIns="0" bIns="0" rtlCol="0">
              <a:spAutoFit/>
            </a:bodyPr>
            <a:lstStyle/>
            <a:p>
              <a:r>
                <a:rPr lang="en-GB" sz="1100" b="1" dirty="0" smtClean="0"/>
                <a:t>Switzerland </a:t>
              </a:r>
              <a:r>
                <a:rPr lang="en-GB" sz="1100" dirty="0" smtClean="0"/>
                <a:t>26</a:t>
              </a:r>
              <a:endParaRPr lang="en-GB" sz="1100" dirty="0"/>
            </a:p>
          </p:txBody>
        </p:sp>
        <p:cxnSp>
          <p:nvCxnSpPr>
            <p:cNvPr id="90" name="Straight Connector 89"/>
            <p:cNvCxnSpPr/>
            <p:nvPr/>
          </p:nvCxnSpPr>
          <p:spPr>
            <a:xfrm>
              <a:off x="4758005" y="2374505"/>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7891426" y="1720359"/>
            <a:ext cx="1016639" cy="665924"/>
            <a:chOff x="7696357" y="2752915"/>
            <a:chExt cx="1016639" cy="665924"/>
          </a:xfrm>
        </p:grpSpPr>
        <p:sp>
          <p:nvSpPr>
            <p:cNvPr id="8" name="TextBox 7"/>
            <p:cNvSpPr txBox="1"/>
            <p:nvPr/>
          </p:nvSpPr>
          <p:spPr>
            <a:xfrm>
              <a:off x="7800089" y="3227305"/>
              <a:ext cx="912907" cy="169277"/>
            </a:xfrm>
            <a:prstGeom prst="rect">
              <a:avLst/>
            </a:prstGeom>
            <a:noFill/>
          </p:spPr>
          <p:txBody>
            <a:bodyPr wrap="square" lIns="0" tIns="0" rIns="0" bIns="0" rtlCol="0">
              <a:spAutoFit/>
            </a:bodyPr>
            <a:lstStyle/>
            <a:p>
              <a:r>
                <a:rPr lang="en-GB" sz="1100" b="1" dirty="0" smtClean="0"/>
                <a:t>Bulgaria  </a:t>
              </a:r>
              <a:r>
                <a:rPr lang="en-GB" sz="1100" dirty="0" smtClean="0"/>
                <a:t>1</a:t>
              </a:r>
              <a:endParaRPr lang="en-GB" sz="1100" dirty="0"/>
            </a:p>
          </p:txBody>
        </p:sp>
        <p:pic>
          <p:nvPicPr>
            <p:cNvPr id="10" name="Picture 9"/>
            <p:cNvPicPr>
              <a:picLocks/>
            </p:cNvPicPr>
            <p:nvPr/>
          </p:nvPicPr>
          <p:blipFill>
            <a:blip r:embed="rId7" cstate="print">
              <a:extLst>
                <a:ext uri="{28A0092B-C50C-407E-A947-70E740481C1C}">
                  <a14:useLocalDpi xmlns:a14="http://schemas.microsoft.com/office/drawing/2010/main" xmlns=""/>
                </a:ext>
              </a:extLst>
            </a:blip>
            <a:stretch>
              <a:fillRect/>
            </a:stretch>
          </p:blipFill>
          <p:spPr>
            <a:xfrm>
              <a:off x="7793057" y="2752915"/>
              <a:ext cx="900000" cy="432000"/>
            </a:xfrm>
            <a:prstGeom prst="rect">
              <a:avLst/>
            </a:prstGeom>
            <a:ln w="12700">
              <a:solidFill>
                <a:schemeClr val="tx1"/>
              </a:solidFill>
            </a:ln>
          </p:spPr>
        </p:pic>
        <p:cxnSp>
          <p:nvCxnSpPr>
            <p:cNvPr id="91" name="Straight Connector 90"/>
            <p:cNvCxnSpPr/>
            <p:nvPr/>
          </p:nvCxnSpPr>
          <p:spPr>
            <a:xfrm>
              <a:off x="7696357" y="3418839"/>
              <a:ext cx="10082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216001" y="1720361"/>
            <a:ext cx="1029365" cy="670949"/>
            <a:chOff x="374195" y="1700760"/>
            <a:chExt cx="1029365" cy="670949"/>
          </a:xfrm>
        </p:grpSpPr>
        <p:pic>
          <p:nvPicPr>
            <p:cNvPr id="12" name="Picture 11"/>
            <p:cNvPicPr>
              <a:picLocks/>
            </p:cNvPicPr>
            <p:nvPr/>
          </p:nvPicPr>
          <p:blipFill>
            <a:blip r:embed="rId8" cstate="print">
              <a:extLst>
                <a:ext uri="{28A0092B-C50C-407E-A947-70E740481C1C}">
                  <a14:useLocalDpi xmlns:a14="http://schemas.microsoft.com/office/drawing/2010/main" xmlns=""/>
                </a:ext>
              </a:extLst>
            </a:blip>
            <a:stretch>
              <a:fillRect/>
            </a:stretch>
          </p:blipFill>
          <p:spPr>
            <a:xfrm>
              <a:off x="400928" y="1700760"/>
              <a:ext cx="900000" cy="432000"/>
            </a:xfrm>
            <a:prstGeom prst="rect">
              <a:avLst/>
            </a:prstGeom>
            <a:ln w="12700">
              <a:solidFill>
                <a:schemeClr val="tx1"/>
              </a:solidFill>
            </a:ln>
          </p:spPr>
        </p:pic>
        <p:sp>
          <p:nvSpPr>
            <p:cNvPr id="29" name="TextBox 28"/>
            <p:cNvSpPr txBox="1"/>
            <p:nvPr/>
          </p:nvSpPr>
          <p:spPr>
            <a:xfrm>
              <a:off x="400928" y="2179573"/>
              <a:ext cx="1002632" cy="169277"/>
            </a:xfrm>
            <a:prstGeom prst="rect">
              <a:avLst/>
            </a:prstGeom>
            <a:noFill/>
          </p:spPr>
          <p:txBody>
            <a:bodyPr wrap="square" lIns="0" tIns="0" rIns="0" bIns="0" rtlCol="0">
              <a:spAutoFit/>
            </a:bodyPr>
            <a:lstStyle/>
            <a:p>
              <a:r>
                <a:rPr lang="en-GB" sz="1100" b="1" dirty="0" smtClean="0"/>
                <a:t>USA  </a:t>
              </a:r>
              <a:r>
                <a:rPr lang="en-GB" sz="1100" dirty="0" smtClean="0"/>
                <a:t>3</a:t>
              </a:r>
              <a:endParaRPr lang="en-GB" sz="1100" dirty="0"/>
            </a:p>
          </p:txBody>
        </p:sp>
        <p:cxnSp>
          <p:nvCxnSpPr>
            <p:cNvPr id="93" name="Straight Connector 92"/>
            <p:cNvCxnSpPr/>
            <p:nvPr/>
          </p:nvCxnSpPr>
          <p:spPr>
            <a:xfrm>
              <a:off x="374195" y="237170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237429" y="2507628"/>
            <a:ext cx="1446550" cy="706377"/>
            <a:chOff x="367845" y="3789050"/>
            <a:chExt cx="1446550" cy="706377"/>
          </a:xfrm>
        </p:grpSpPr>
        <p:pic>
          <p:nvPicPr>
            <p:cNvPr id="1034" name="Picture 10" descr="\\CABIUK-APPS04\Portfolio\Assets\MarketingImageLibrary\Flags\Flags for Web - GIF\Trinidad &amp; Tobago - Flag copy.gif"/>
            <p:cNvPicPr>
              <a:picLocks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367845" y="3789050"/>
              <a:ext cx="900000" cy="468000"/>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374195" y="4297166"/>
              <a:ext cx="1440200" cy="169277"/>
            </a:xfrm>
            <a:prstGeom prst="rect">
              <a:avLst/>
            </a:prstGeom>
            <a:noFill/>
          </p:spPr>
          <p:txBody>
            <a:bodyPr wrap="square" lIns="0" tIns="0" rIns="0" bIns="0" rtlCol="0">
              <a:spAutoFit/>
            </a:bodyPr>
            <a:lstStyle/>
            <a:p>
              <a:r>
                <a:rPr lang="en-GB" sz="1100" b="1" dirty="0" smtClean="0"/>
                <a:t>Trinidad &amp; Tobago </a:t>
              </a:r>
              <a:r>
                <a:rPr lang="en-GB" sz="1100" dirty="0" smtClean="0"/>
                <a:t>4</a:t>
              </a:r>
              <a:endParaRPr lang="en-GB" sz="1100" dirty="0"/>
            </a:p>
          </p:txBody>
        </p:sp>
        <p:cxnSp>
          <p:nvCxnSpPr>
            <p:cNvPr id="95" name="Straight Connector 94"/>
            <p:cNvCxnSpPr/>
            <p:nvPr/>
          </p:nvCxnSpPr>
          <p:spPr>
            <a:xfrm>
              <a:off x="373476" y="4495427"/>
              <a:ext cx="13609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4109652" y="5946059"/>
            <a:ext cx="1019947" cy="711141"/>
            <a:chOff x="3328490" y="5727274"/>
            <a:chExt cx="1019947" cy="711141"/>
          </a:xfrm>
        </p:grpSpPr>
        <p:pic>
          <p:nvPicPr>
            <p:cNvPr id="1033" name="Picture 9" descr="\\CABIUK-APPS04\Portfolio\Assets\MarketingImageLibrary\Flags\Flags for Web - GIF\Kenya - Flag copy.gif"/>
            <p:cNvPicPr>
              <a:picLocks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3345805" y="5727274"/>
              <a:ext cx="900000" cy="468000"/>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3345805" y="6257853"/>
              <a:ext cx="1002632" cy="169277"/>
            </a:xfrm>
            <a:prstGeom prst="rect">
              <a:avLst/>
            </a:prstGeom>
            <a:noFill/>
          </p:spPr>
          <p:txBody>
            <a:bodyPr wrap="square" lIns="0" tIns="0" rIns="0" bIns="0" rtlCol="0">
              <a:spAutoFit/>
            </a:bodyPr>
            <a:lstStyle/>
            <a:p>
              <a:r>
                <a:rPr lang="en-GB" sz="1100" b="1" dirty="0" smtClean="0"/>
                <a:t>Kenya  </a:t>
              </a:r>
              <a:r>
                <a:rPr lang="en-GB" sz="1100" dirty="0" smtClean="0"/>
                <a:t>27</a:t>
              </a:r>
              <a:endParaRPr lang="en-GB" sz="1100" dirty="0"/>
            </a:p>
          </p:txBody>
        </p:sp>
        <p:cxnSp>
          <p:nvCxnSpPr>
            <p:cNvPr id="97" name="Straight Connector 96"/>
            <p:cNvCxnSpPr/>
            <p:nvPr/>
          </p:nvCxnSpPr>
          <p:spPr>
            <a:xfrm>
              <a:off x="3328490" y="6438415"/>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a:endCxn id="82" idx="1"/>
          </p:cNvCxnSpPr>
          <p:nvPr/>
        </p:nvCxnSpPr>
        <p:spPr>
          <a:xfrm>
            <a:off x="2534723" y="2392829"/>
            <a:ext cx="1877093" cy="943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endCxn id="78" idx="1"/>
          </p:cNvCxnSpPr>
          <p:nvPr/>
        </p:nvCxnSpPr>
        <p:spPr>
          <a:xfrm>
            <a:off x="3790658" y="2395856"/>
            <a:ext cx="742318" cy="9476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80" idx="0"/>
          </p:cNvCxnSpPr>
          <p:nvPr/>
        </p:nvCxnSpPr>
        <p:spPr>
          <a:xfrm flipH="1">
            <a:off x="4621151" y="2395858"/>
            <a:ext cx="438830" cy="1077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3" idx="6"/>
          </p:cNvCxnSpPr>
          <p:nvPr/>
        </p:nvCxnSpPr>
        <p:spPr>
          <a:xfrm flipH="1">
            <a:off x="4977770" y="2386331"/>
            <a:ext cx="2913656" cy="1232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28" idx="7"/>
          </p:cNvCxnSpPr>
          <p:nvPr/>
        </p:nvCxnSpPr>
        <p:spPr>
          <a:xfrm flipH="1">
            <a:off x="4853346" y="2395858"/>
            <a:ext cx="499205" cy="10843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endCxn id="84" idx="6"/>
          </p:cNvCxnSpPr>
          <p:nvPr/>
        </p:nvCxnSpPr>
        <p:spPr>
          <a:xfrm flipH="1">
            <a:off x="6516269" y="4079805"/>
            <a:ext cx="1401978" cy="5557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86" idx="7"/>
          </p:cNvCxnSpPr>
          <p:nvPr/>
        </p:nvCxnSpPr>
        <p:spPr>
          <a:xfrm flipH="1">
            <a:off x="7381315" y="4956898"/>
            <a:ext cx="532336" cy="480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79" idx="5"/>
          </p:cNvCxnSpPr>
          <p:nvPr/>
        </p:nvCxnSpPr>
        <p:spPr>
          <a:xfrm flipH="1" flipV="1">
            <a:off x="6034098" y="4264801"/>
            <a:ext cx="1486286" cy="15267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77" idx="5"/>
          </p:cNvCxnSpPr>
          <p:nvPr/>
        </p:nvCxnSpPr>
        <p:spPr>
          <a:xfrm flipH="1" flipV="1">
            <a:off x="5803319" y="4058538"/>
            <a:ext cx="1164666" cy="25820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81" idx="4"/>
          </p:cNvCxnSpPr>
          <p:nvPr/>
        </p:nvCxnSpPr>
        <p:spPr>
          <a:xfrm flipV="1">
            <a:off x="5109537" y="4764898"/>
            <a:ext cx="78168" cy="19006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endCxn id="76" idx="2"/>
          </p:cNvCxnSpPr>
          <p:nvPr/>
        </p:nvCxnSpPr>
        <p:spPr>
          <a:xfrm flipV="1">
            <a:off x="1239963" y="4890488"/>
            <a:ext cx="2092181" cy="371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75" idx="2"/>
          </p:cNvCxnSpPr>
          <p:nvPr/>
        </p:nvCxnSpPr>
        <p:spPr>
          <a:xfrm>
            <a:off x="1212050" y="4042371"/>
            <a:ext cx="1536841" cy="418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63" idx="2"/>
          </p:cNvCxnSpPr>
          <p:nvPr/>
        </p:nvCxnSpPr>
        <p:spPr>
          <a:xfrm>
            <a:off x="1603976" y="3214005"/>
            <a:ext cx="1599834" cy="1244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endCxn id="74" idx="2"/>
          </p:cNvCxnSpPr>
          <p:nvPr/>
        </p:nvCxnSpPr>
        <p:spPr>
          <a:xfrm>
            <a:off x="1212049" y="2391310"/>
            <a:ext cx="1775730" cy="1226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42" idx="2"/>
          </p:cNvCxnSpPr>
          <p:nvPr/>
        </p:nvCxnSpPr>
        <p:spPr>
          <a:xfrm flipH="1">
            <a:off x="1112676" y="4632369"/>
            <a:ext cx="3509817" cy="20332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endCxn id="85" idx="7"/>
          </p:cNvCxnSpPr>
          <p:nvPr/>
        </p:nvCxnSpPr>
        <p:spPr>
          <a:xfrm flipH="1">
            <a:off x="6797615" y="3226150"/>
            <a:ext cx="1111106" cy="424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4860041" y="355009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p:cNvSpPr/>
          <p:nvPr/>
        </p:nvSpPr>
        <p:spPr>
          <a:xfrm>
            <a:off x="4814322" y="3473480"/>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Connector 130"/>
          <p:cNvCxnSpPr>
            <a:endCxn id="127" idx="7"/>
          </p:cNvCxnSpPr>
          <p:nvPr/>
        </p:nvCxnSpPr>
        <p:spPr>
          <a:xfrm flipH="1">
            <a:off x="4899064" y="2376242"/>
            <a:ext cx="1787134" cy="1180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5352551" y="1720359"/>
            <a:ext cx="996049" cy="670170"/>
            <a:chOff x="6131916" y="1739750"/>
            <a:chExt cx="996049" cy="670170"/>
          </a:xfrm>
        </p:grpSpPr>
        <p:sp>
          <p:nvSpPr>
            <p:cNvPr id="107" name="TextBox 106"/>
            <p:cNvSpPr txBox="1"/>
            <p:nvPr/>
          </p:nvSpPr>
          <p:spPr>
            <a:xfrm>
              <a:off x="6200723" y="2218386"/>
              <a:ext cx="912907" cy="169277"/>
            </a:xfrm>
            <a:prstGeom prst="rect">
              <a:avLst/>
            </a:prstGeom>
            <a:noFill/>
          </p:spPr>
          <p:txBody>
            <a:bodyPr wrap="square" lIns="0" tIns="0" rIns="0" bIns="0" rtlCol="0">
              <a:spAutoFit/>
            </a:bodyPr>
            <a:lstStyle/>
            <a:p>
              <a:r>
                <a:rPr lang="en-GB" sz="1100" b="1" dirty="0" smtClean="0"/>
                <a:t>Hungary  </a:t>
              </a:r>
              <a:r>
                <a:rPr lang="en-GB" sz="1100" dirty="0" smtClean="0"/>
                <a:t>1</a:t>
              </a:r>
              <a:endParaRPr lang="en-GB" sz="1100" dirty="0"/>
            </a:p>
          </p:txBody>
        </p:sp>
        <p:cxnSp>
          <p:nvCxnSpPr>
            <p:cNvPr id="109" name="Straight Connector 108"/>
            <p:cNvCxnSpPr/>
            <p:nvPr/>
          </p:nvCxnSpPr>
          <p:spPr>
            <a:xfrm>
              <a:off x="6131916" y="2409920"/>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rrowheads="1"/>
            </p:cNvPicPr>
            <p:nvPr/>
          </p:nvPicPr>
          <p:blipFill>
            <a:blip r:embed="rId11" cstate="print">
              <a:extLst>
                <a:ext uri="{28A0092B-C50C-407E-A947-70E740481C1C}">
                  <a14:useLocalDpi xmlns:a14="http://schemas.microsoft.com/office/drawing/2010/main" xmlns=""/>
                </a:ext>
              </a:extLst>
            </a:blip>
            <a:srcRect/>
            <a:stretch>
              <a:fillRect/>
            </a:stretch>
          </p:blipFill>
          <p:spPr bwMode="auto">
            <a:xfrm>
              <a:off x="6189176" y="1739750"/>
              <a:ext cx="900000" cy="432000"/>
            </a:xfrm>
            <a:prstGeom prst="rect">
              <a:avLst/>
            </a:prstGeom>
            <a:ln w="12700">
              <a:solidFill>
                <a:schemeClr val="tx1"/>
              </a:solidFill>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33" name="Group 132"/>
          <p:cNvGrpSpPr/>
          <p:nvPr/>
        </p:nvGrpSpPr>
        <p:grpSpPr>
          <a:xfrm>
            <a:off x="6686198" y="1720359"/>
            <a:ext cx="949964" cy="655881"/>
            <a:chOff x="7779093" y="1739750"/>
            <a:chExt cx="949964" cy="655881"/>
          </a:xfrm>
        </p:grpSpPr>
        <p:sp>
          <p:nvSpPr>
            <p:cNvPr id="113" name="TextBox 112"/>
            <p:cNvSpPr txBox="1"/>
            <p:nvPr/>
          </p:nvSpPr>
          <p:spPr>
            <a:xfrm>
              <a:off x="7816150" y="2204097"/>
              <a:ext cx="912907" cy="169277"/>
            </a:xfrm>
            <a:prstGeom prst="rect">
              <a:avLst/>
            </a:prstGeom>
            <a:noFill/>
          </p:spPr>
          <p:txBody>
            <a:bodyPr wrap="square" lIns="0" tIns="0" rIns="0" bIns="0" rtlCol="0">
              <a:spAutoFit/>
            </a:bodyPr>
            <a:lstStyle/>
            <a:p>
              <a:r>
                <a:rPr lang="en-GB" sz="1100" b="1" dirty="0" smtClean="0"/>
                <a:t>Serbia  </a:t>
              </a:r>
              <a:r>
                <a:rPr lang="en-GB" sz="1100" dirty="0" smtClean="0"/>
                <a:t>1</a:t>
              </a:r>
              <a:endParaRPr lang="en-GB" sz="1100" dirty="0"/>
            </a:p>
          </p:txBody>
        </p:sp>
        <p:cxnSp>
          <p:nvCxnSpPr>
            <p:cNvPr id="117" name="Straight Connector 116"/>
            <p:cNvCxnSpPr/>
            <p:nvPr/>
          </p:nvCxnSpPr>
          <p:spPr>
            <a:xfrm>
              <a:off x="7779093" y="2395631"/>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4"/>
            <p:cNvPicPr>
              <a:picLocks noChangeArrowheads="1"/>
            </p:cNvPicPr>
            <p:nvPr/>
          </p:nvPicPr>
          <p:blipFill>
            <a:blip r:embed="rId12" cstate="print">
              <a:extLst>
                <a:ext uri="{28A0092B-C50C-407E-A947-70E740481C1C}">
                  <a14:useLocalDpi xmlns:a14="http://schemas.microsoft.com/office/drawing/2010/main" xmlns=""/>
                </a:ext>
              </a:extLst>
            </a:blip>
            <a:srcRect/>
            <a:stretch>
              <a:fillRect/>
            </a:stretch>
          </p:blipFill>
          <p:spPr bwMode="auto">
            <a:xfrm>
              <a:off x="7807005" y="1739750"/>
              <a:ext cx="864000" cy="432000"/>
            </a:xfrm>
            <a:prstGeom prst="rect">
              <a:avLst/>
            </a:prstGeom>
            <a:ln w="12700">
              <a:solidFill>
                <a:schemeClr val="tx1"/>
              </a:solidFill>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42" name="Oval 141"/>
          <p:cNvSpPr/>
          <p:nvPr/>
        </p:nvSpPr>
        <p:spPr>
          <a:xfrm>
            <a:off x="4622494" y="460951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oup 151"/>
          <p:cNvGrpSpPr/>
          <p:nvPr/>
        </p:nvGrpSpPr>
        <p:grpSpPr>
          <a:xfrm>
            <a:off x="226822" y="5934908"/>
            <a:ext cx="942344" cy="730687"/>
            <a:chOff x="1471050" y="5923393"/>
            <a:chExt cx="942344" cy="730687"/>
          </a:xfrm>
        </p:grpSpPr>
        <p:sp>
          <p:nvSpPr>
            <p:cNvPr id="146" name="TextBox 145"/>
            <p:cNvSpPr txBox="1"/>
            <p:nvPr/>
          </p:nvSpPr>
          <p:spPr>
            <a:xfrm>
              <a:off x="1500487" y="6462546"/>
              <a:ext cx="912907" cy="169277"/>
            </a:xfrm>
            <a:prstGeom prst="rect">
              <a:avLst/>
            </a:prstGeom>
            <a:noFill/>
          </p:spPr>
          <p:txBody>
            <a:bodyPr wrap="square" lIns="0" tIns="0" rIns="0" bIns="0" rtlCol="0">
              <a:spAutoFit/>
            </a:bodyPr>
            <a:lstStyle/>
            <a:p>
              <a:r>
                <a:rPr lang="en-GB" sz="1100" b="1" dirty="0" smtClean="0"/>
                <a:t>Cameroon  </a:t>
              </a:r>
              <a:r>
                <a:rPr lang="en-GB" sz="1100" dirty="0" smtClean="0"/>
                <a:t>1</a:t>
              </a:r>
              <a:endParaRPr lang="en-GB" sz="1100" dirty="0"/>
            </a:p>
          </p:txBody>
        </p:sp>
        <p:cxnSp>
          <p:nvCxnSpPr>
            <p:cNvPr id="147" name="Straight Connector 146"/>
            <p:cNvCxnSpPr/>
            <p:nvPr/>
          </p:nvCxnSpPr>
          <p:spPr>
            <a:xfrm>
              <a:off x="1471050" y="6654080"/>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6" descr="Image of National Flag"/>
            <p:cNvPicPr>
              <a:picLocks noChangeArrowheads="1"/>
            </p:cNvPicPr>
            <p:nvPr/>
          </p:nvPicPr>
          <p:blipFill>
            <a:blip r:embed="rId13" cstate="print">
              <a:extLst>
                <a:ext uri="{28A0092B-C50C-407E-A947-70E740481C1C}">
                  <a14:useLocalDpi xmlns:a14="http://schemas.microsoft.com/office/drawing/2010/main" xmlns=""/>
                </a:ext>
              </a:extLst>
            </a:blip>
            <a:srcRect/>
            <a:stretch>
              <a:fillRect/>
            </a:stretch>
          </p:blipFill>
          <p:spPr bwMode="auto">
            <a:xfrm>
              <a:off x="1493352" y="5923393"/>
              <a:ext cx="900000" cy="468000"/>
            </a:xfrm>
            <a:prstGeom prst="rect">
              <a:avLst/>
            </a:prstGeom>
            <a:ln w="12700">
              <a:solidFill>
                <a:schemeClr val="tx1"/>
              </a:solidFill>
            </a:ln>
            <a:extLst>
              <a:ext uri="{909E8E84-426E-40DD-AFC4-6F175D3DCCD1}">
                <a14:hiddenFill xmlns:a14="http://schemas.microsoft.com/office/drawing/2010/main" xmlns="">
                  <a:solidFill>
                    <a:srgbClr val="FFFFFF"/>
                  </a:solidFill>
                </a14:hiddenFill>
              </a:ext>
            </a:extLst>
          </p:spPr>
        </p:pic>
      </p:grpSp>
      <p:grpSp>
        <p:nvGrpSpPr>
          <p:cNvPr id="129" name="Group 128"/>
          <p:cNvGrpSpPr/>
          <p:nvPr/>
        </p:nvGrpSpPr>
        <p:grpSpPr>
          <a:xfrm>
            <a:off x="7517208" y="5101814"/>
            <a:ext cx="1476314" cy="689711"/>
            <a:chOff x="7541475" y="5942099"/>
            <a:chExt cx="1476314" cy="689711"/>
          </a:xfrm>
        </p:grpSpPr>
        <p:cxnSp>
          <p:nvCxnSpPr>
            <p:cNvPr id="101" name="Straight Connector 100"/>
            <p:cNvCxnSpPr/>
            <p:nvPr/>
          </p:nvCxnSpPr>
          <p:spPr>
            <a:xfrm>
              <a:off x="7541475" y="6631810"/>
              <a:ext cx="1402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08246" y="5942099"/>
              <a:ext cx="1009543" cy="669771"/>
              <a:chOff x="6626619" y="5917569"/>
              <a:chExt cx="1009543" cy="669771"/>
            </a:xfrm>
          </p:grpSpPr>
          <p:sp>
            <p:nvSpPr>
              <p:cNvPr id="58" name="TextBox 57"/>
              <p:cNvSpPr txBox="1"/>
              <p:nvPr/>
            </p:nvSpPr>
            <p:spPr>
              <a:xfrm>
                <a:off x="6633530" y="6418063"/>
                <a:ext cx="1002632" cy="169277"/>
              </a:xfrm>
              <a:prstGeom prst="rect">
                <a:avLst/>
              </a:prstGeom>
              <a:noFill/>
            </p:spPr>
            <p:txBody>
              <a:bodyPr wrap="square" lIns="0" tIns="0" rIns="0" bIns="0" rtlCol="0">
                <a:spAutoFit/>
              </a:bodyPr>
              <a:lstStyle/>
              <a:p>
                <a:r>
                  <a:rPr lang="en-GB" sz="1100" b="1" dirty="0" smtClean="0"/>
                  <a:t>India  </a:t>
                </a:r>
                <a:r>
                  <a:rPr lang="en-GB" sz="1100" dirty="0" smtClean="0"/>
                  <a:t>11</a:t>
                </a:r>
                <a:endParaRPr lang="en-GB" sz="1100" dirty="0"/>
              </a:p>
            </p:txBody>
          </p:sp>
          <p:pic>
            <p:nvPicPr>
              <p:cNvPr id="111" name="Picture 110"/>
              <p:cNvPicPr>
                <a:picLocks noChangeAspect="1"/>
              </p:cNvPicPr>
              <p:nvPr/>
            </p:nvPicPr>
            <p:blipFill>
              <a:blip r:embed="rId14" cstate="print">
                <a:extLst>
                  <a:ext uri="{28A0092B-C50C-407E-A947-70E740481C1C}">
                    <a14:useLocalDpi xmlns:a14="http://schemas.microsoft.com/office/drawing/2010/main" xmlns=""/>
                  </a:ext>
                </a:extLst>
              </a:blip>
              <a:stretch>
                <a:fillRect/>
              </a:stretch>
            </p:blipFill>
            <p:spPr>
              <a:xfrm>
                <a:off x="6626619" y="5917569"/>
                <a:ext cx="904421" cy="439733"/>
              </a:xfrm>
              <a:prstGeom prst="rect">
                <a:avLst/>
              </a:prstGeom>
              <a:ln w="12700">
                <a:solidFill>
                  <a:schemeClr val="tx1">
                    <a:lumMod val="90000"/>
                    <a:lumOff val="10000"/>
                  </a:schemeClr>
                </a:solidFill>
              </a:ln>
            </p:spPr>
          </p:pic>
          <p:pic>
            <p:nvPicPr>
              <p:cNvPr id="115" name="Picture 114"/>
              <p:cNvPicPr>
                <a:picLocks noChangeAspect="1"/>
              </p:cNvPicPr>
              <p:nvPr/>
            </p:nvPicPr>
            <p:blipFill rotWithShape="1">
              <a:blip r:embed="rId14" cstate="print">
                <a:extLst>
                  <a:ext uri="{28A0092B-C50C-407E-A947-70E740481C1C}">
                    <a14:useLocalDpi xmlns:a14="http://schemas.microsoft.com/office/drawing/2010/main" xmlns=""/>
                  </a:ext>
                </a:extLst>
              </a:blip>
              <a:srcRect l="26589" t="34010" r="28414" b="32995"/>
              <a:stretch/>
            </p:blipFill>
            <p:spPr>
              <a:xfrm>
                <a:off x="6929729" y="6064466"/>
                <a:ext cx="298200" cy="145937"/>
              </a:xfrm>
              <a:prstGeom prst="rect">
                <a:avLst/>
              </a:prstGeom>
            </p:spPr>
          </p:pic>
        </p:grpSp>
      </p:grpSp>
      <p:sp>
        <p:nvSpPr>
          <p:cNvPr id="122" name="Oval 121"/>
          <p:cNvSpPr/>
          <p:nvPr/>
        </p:nvSpPr>
        <p:spPr>
          <a:xfrm>
            <a:off x="4406594" y="453077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5063819" y="4650786"/>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p:cNvSpPr/>
          <p:nvPr/>
        </p:nvSpPr>
        <p:spPr>
          <a:xfrm>
            <a:off x="5232094" y="4469811"/>
            <a:ext cx="45719" cy="45719"/>
          </a:xfrm>
          <a:prstGeom prst="ellipse">
            <a:avLst/>
          </a:prstGeom>
          <a:solidFill>
            <a:schemeClr val="tx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p:cNvGrpSpPr/>
          <p:nvPr/>
        </p:nvGrpSpPr>
        <p:grpSpPr>
          <a:xfrm>
            <a:off x="238260" y="5093656"/>
            <a:ext cx="912907" cy="689967"/>
            <a:chOff x="217011" y="5592824"/>
            <a:chExt cx="912907" cy="689967"/>
          </a:xfrm>
        </p:grpSpPr>
        <p:pic>
          <p:nvPicPr>
            <p:cNvPr id="108" name="Picture 107"/>
            <p:cNvPicPr>
              <a:picLocks noChangeAspect="1"/>
            </p:cNvPicPr>
            <p:nvPr/>
          </p:nvPicPr>
          <p:blipFill>
            <a:blip r:embed="rId15">
              <a:extLst>
                <a:ext uri="{28A0092B-C50C-407E-A947-70E740481C1C}">
                  <a14:useLocalDpi xmlns:a14="http://schemas.microsoft.com/office/drawing/2010/main" xmlns=""/>
                </a:ext>
              </a:extLst>
            </a:blip>
            <a:stretch>
              <a:fillRect/>
            </a:stretch>
          </p:blipFill>
          <p:spPr>
            <a:xfrm>
              <a:off x="230162" y="5592824"/>
              <a:ext cx="877751" cy="432780"/>
            </a:xfrm>
            <a:prstGeom prst="rect">
              <a:avLst/>
            </a:prstGeom>
            <a:ln w="12700">
              <a:solidFill>
                <a:schemeClr val="tx1"/>
              </a:solidFill>
            </a:ln>
          </p:spPr>
        </p:pic>
        <p:sp>
          <p:nvSpPr>
            <p:cNvPr id="119" name="TextBox 118"/>
            <p:cNvSpPr txBox="1"/>
            <p:nvPr/>
          </p:nvSpPr>
          <p:spPr>
            <a:xfrm>
              <a:off x="217011" y="6101474"/>
              <a:ext cx="912907" cy="169277"/>
            </a:xfrm>
            <a:prstGeom prst="rect">
              <a:avLst/>
            </a:prstGeom>
            <a:noFill/>
          </p:spPr>
          <p:txBody>
            <a:bodyPr wrap="square" lIns="0" tIns="0" rIns="0" bIns="0" rtlCol="0">
              <a:spAutoFit/>
            </a:bodyPr>
            <a:lstStyle/>
            <a:p>
              <a:r>
                <a:rPr lang="en-GB" sz="1100" b="1" dirty="0" smtClean="0"/>
                <a:t>Ghana  </a:t>
              </a:r>
              <a:r>
                <a:rPr lang="en-GB" sz="1100" dirty="0"/>
                <a:t>3</a:t>
              </a:r>
            </a:p>
          </p:txBody>
        </p:sp>
        <p:cxnSp>
          <p:nvCxnSpPr>
            <p:cNvPr id="141" name="Straight Connector 140"/>
            <p:cNvCxnSpPr/>
            <p:nvPr/>
          </p:nvCxnSpPr>
          <p:spPr>
            <a:xfrm>
              <a:off x="225913" y="6282791"/>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4" name="Straight Connector 143"/>
          <p:cNvCxnSpPr>
            <a:stCxn id="122" idx="3"/>
          </p:cNvCxnSpPr>
          <p:nvPr/>
        </p:nvCxnSpPr>
        <p:spPr>
          <a:xfrm flipH="1">
            <a:off x="1147161" y="4569793"/>
            <a:ext cx="3266127" cy="12138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9" name="Group 1038"/>
          <p:cNvGrpSpPr/>
          <p:nvPr/>
        </p:nvGrpSpPr>
        <p:grpSpPr>
          <a:xfrm>
            <a:off x="2417093" y="5966454"/>
            <a:ext cx="1002802" cy="685664"/>
            <a:chOff x="2200763" y="6031612"/>
            <a:chExt cx="1002802" cy="685664"/>
          </a:xfrm>
        </p:grpSpPr>
        <p:pic>
          <p:nvPicPr>
            <p:cNvPr id="22" name="Picture 21"/>
            <p:cNvPicPr>
              <a:picLocks noChangeAspect="1"/>
            </p:cNvPicPr>
            <p:nvPr/>
          </p:nvPicPr>
          <p:blipFill>
            <a:blip r:embed="rId16">
              <a:extLst>
                <a:ext uri="{28A0092B-C50C-407E-A947-70E740481C1C}">
                  <a14:useLocalDpi xmlns:a14="http://schemas.microsoft.com/office/drawing/2010/main" xmlns=""/>
                </a:ext>
              </a:extLst>
            </a:blip>
            <a:stretch>
              <a:fillRect/>
            </a:stretch>
          </p:blipFill>
          <p:spPr>
            <a:xfrm>
              <a:off x="2210288" y="6031612"/>
              <a:ext cx="865561" cy="432780"/>
            </a:xfrm>
            <a:prstGeom prst="rect">
              <a:avLst/>
            </a:prstGeom>
            <a:ln w="12700">
              <a:solidFill>
                <a:schemeClr val="tx1"/>
              </a:solidFill>
            </a:ln>
          </p:spPr>
        </p:pic>
        <p:sp>
          <p:nvSpPr>
            <p:cNvPr id="149" name="TextBox 148"/>
            <p:cNvSpPr txBox="1"/>
            <p:nvPr/>
          </p:nvSpPr>
          <p:spPr>
            <a:xfrm>
              <a:off x="2200933" y="6516933"/>
              <a:ext cx="1002632" cy="169277"/>
            </a:xfrm>
            <a:prstGeom prst="rect">
              <a:avLst/>
            </a:prstGeom>
            <a:noFill/>
          </p:spPr>
          <p:txBody>
            <a:bodyPr wrap="square" lIns="0" tIns="0" rIns="0" bIns="0" rtlCol="0">
              <a:spAutoFit/>
            </a:bodyPr>
            <a:lstStyle/>
            <a:p>
              <a:r>
                <a:rPr lang="en-GB" sz="1100" b="1" dirty="0" smtClean="0"/>
                <a:t>Uganda  </a:t>
              </a:r>
              <a:r>
                <a:rPr lang="en-GB" sz="1100" dirty="0" smtClean="0"/>
                <a:t>1</a:t>
              </a:r>
              <a:endParaRPr lang="en-GB" sz="1100" dirty="0"/>
            </a:p>
          </p:txBody>
        </p:sp>
        <p:cxnSp>
          <p:nvCxnSpPr>
            <p:cNvPr id="156" name="Straight Connector 155"/>
            <p:cNvCxnSpPr/>
            <p:nvPr/>
          </p:nvCxnSpPr>
          <p:spPr>
            <a:xfrm>
              <a:off x="2200763" y="6717276"/>
              <a:ext cx="9036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8" name="Straight Connector 157"/>
          <p:cNvCxnSpPr>
            <a:stCxn id="123" idx="3"/>
          </p:cNvCxnSpPr>
          <p:nvPr/>
        </p:nvCxnSpPr>
        <p:spPr>
          <a:xfrm flipH="1">
            <a:off x="3320754" y="4689810"/>
            <a:ext cx="1749759" cy="1971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7" name="Group 1036"/>
          <p:cNvGrpSpPr/>
          <p:nvPr/>
        </p:nvGrpSpPr>
        <p:grpSpPr>
          <a:xfrm>
            <a:off x="5542133" y="5968361"/>
            <a:ext cx="996049" cy="683259"/>
            <a:chOff x="5308756" y="5964870"/>
            <a:chExt cx="996049" cy="683259"/>
          </a:xfrm>
        </p:grpSpPr>
        <p:pic>
          <p:nvPicPr>
            <p:cNvPr id="21" name="Picture 20"/>
            <p:cNvPicPr>
              <a:picLocks/>
            </p:cNvPicPr>
            <p:nvPr/>
          </p:nvPicPr>
          <p:blipFill rotWithShape="1">
            <a:blip r:embed="rId17" cstate="print">
              <a:extLst>
                <a:ext uri="{28A0092B-C50C-407E-A947-70E740481C1C}">
                  <a14:useLocalDpi xmlns:a14="http://schemas.microsoft.com/office/drawing/2010/main" xmlns=""/>
                </a:ext>
              </a:extLst>
            </a:blip>
            <a:srcRect l="456" t="954" r="272" b="954"/>
            <a:stretch/>
          </p:blipFill>
          <p:spPr>
            <a:xfrm>
              <a:off x="5384301" y="5964870"/>
              <a:ext cx="878400" cy="432000"/>
            </a:xfrm>
            <a:prstGeom prst="rect">
              <a:avLst/>
            </a:prstGeom>
            <a:ln w="12700">
              <a:solidFill>
                <a:schemeClr val="tx1"/>
              </a:solidFill>
            </a:ln>
            <a:effectLst/>
          </p:spPr>
        </p:pic>
        <p:sp>
          <p:nvSpPr>
            <p:cNvPr id="159" name="TextBox 158"/>
            <p:cNvSpPr txBox="1"/>
            <p:nvPr/>
          </p:nvSpPr>
          <p:spPr>
            <a:xfrm>
              <a:off x="5384300" y="6464392"/>
              <a:ext cx="895507" cy="169277"/>
            </a:xfrm>
            <a:prstGeom prst="rect">
              <a:avLst/>
            </a:prstGeom>
            <a:noFill/>
          </p:spPr>
          <p:txBody>
            <a:bodyPr wrap="square" lIns="0" tIns="0" rIns="0" bIns="0" rtlCol="0">
              <a:spAutoFit/>
            </a:bodyPr>
            <a:lstStyle/>
            <a:p>
              <a:r>
                <a:rPr lang="en-GB" sz="1100" b="1" dirty="0" smtClean="0"/>
                <a:t>Ethiopia  </a:t>
              </a:r>
              <a:r>
                <a:rPr lang="en-GB" sz="1100" dirty="0" smtClean="0"/>
                <a:t>1</a:t>
              </a:r>
              <a:endParaRPr lang="en-GB" sz="1100" dirty="0"/>
            </a:p>
          </p:txBody>
        </p:sp>
        <p:cxnSp>
          <p:nvCxnSpPr>
            <p:cNvPr id="160" name="Straight Connector 159"/>
            <p:cNvCxnSpPr/>
            <p:nvPr/>
          </p:nvCxnSpPr>
          <p:spPr>
            <a:xfrm>
              <a:off x="5308756" y="664812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1" name="Straight Connector 160"/>
          <p:cNvCxnSpPr>
            <a:endCxn id="125" idx="4"/>
          </p:cNvCxnSpPr>
          <p:nvPr/>
        </p:nvCxnSpPr>
        <p:spPr>
          <a:xfrm flipH="1" flipV="1">
            <a:off x="5254954" y="4515530"/>
            <a:ext cx="284004" cy="21360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910475" y="4286399"/>
            <a:ext cx="1091870" cy="670501"/>
            <a:chOff x="7910475" y="4286397"/>
            <a:chExt cx="1091870" cy="670501"/>
          </a:xfrm>
        </p:grpSpPr>
        <p:grpSp>
          <p:nvGrpSpPr>
            <p:cNvPr id="139" name="Group 138"/>
            <p:cNvGrpSpPr/>
            <p:nvPr/>
          </p:nvGrpSpPr>
          <p:grpSpPr>
            <a:xfrm>
              <a:off x="7910475" y="4755112"/>
              <a:ext cx="1091870" cy="201786"/>
              <a:chOff x="7755394" y="6264203"/>
              <a:chExt cx="1091870" cy="201786"/>
            </a:xfrm>
          </p:grpSpPr>
          <p:sp>
            <p:nvSpPr>
              <p:cNvPr id="30" name="TextBox 29"/>
              <p:cNvSpPr txBox="1"/>
              <p:nvPr/>
            </p:nvSpPr>
            <p:spPr>
              <a:xfrm>
                <a:off x="7844632" y="6264203"/>
                <a:ext cx="1002632" cy="169277"/>
              </a:xfrm>
              <a:prstGeom prst="rect">
                <a:avLst/>
              </a:prstGeom>
              <a:noFill/>
            </p:spPr>
            <p:txBody>
              <a:bodyPr wrap="square" lIns="0" tIns="0" rIns="0" bIns="0" rtlCol="0">
                <a:spAutoFit/>
              </a:bodyPr>
              <a:lstStyle/>
              <a:p>
                <a:r>
                  <a:rPr lang="en-GB" sz="1100" b="1" dirty="0" smtClean="0"/>
                  <a:t>Australia  </a:t>
                </a:r>
                <a:r>
                  <a:rPr lang="en-GB" sz="1100" dirty="0" smtClean="0"/>
                  <a:t>1</a:t>
                </a:r>
                <a:endParaRPr lang="en-GB" sz="1100" dirty="0"/>
              </a:p>
            </p:txBody>
          </p:sp>
          <p:cxnSp>
            <p:nvCxnSpPr>
              <p:cNvPr id="96" name="Straight Connector 95"/>
              <p:cNvCxnSpPr/>
              <p:nvPr/>
            </p:nvCxnSpPr>
            <p:spPr>
              <a:xfrm>
                <a:off x="7755394" y="6465989"/>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5" name="Picture 144"/>
            <p:cNvPicPr>
              <a:picLocks noChangeAspect="1"/>
            </p:cNvPicPr>
            <p:nvPr/>
          </p:nvPicPr>
          <p:blipFill>
            <a:blip r:embed="rId18">
              <a:extLst>
                <a:ext uri="{28A0092B-C50C-407E-A947-70E740481C1C}">
                  <a14:useLocalDpi xmlns:a14="http://schemas.microsoft.com/office/drawing/2010/main" xmlns=""/>
                </a:ext>
              </a:extLst>
            </a:blip>
            <a:stretch>
              <a:fillRect/>
            </a:stretch>
          </p:blipFill>
          <p:spPr>
            <a:xfrm>
              <a:off x="7999713" y="4286397"/>
              <a:ext cx="883737" cy="432780"/>
            </a:xfrm>
            <a:prstGeom prst="rect">
              <a:avLst/>
            </a:prstGeom>
            <a:ln w="9525">
              <a:solidFill>
                <a:schemeClr val="tx1">
                  <a:lumMod val="75000"/>
                  <a:lumOff val="25000"/>
                </a:schemeClr>
              </a:solidFill>
            </a:ln>
          </p:spPr>
        </p:pic>
      </p:grpSp>
      <p:grpSp>
        <p:nvGrpSpPr>
          <p:cNvPr id="14" name="Group 13"/>
          <p:cNvGrpSpPr/>
          <p:nvPr/>
        </p:nvGrpSpPr>
        <p:grpSpPr>
          <a:xfrm>
            <a:off x="7913651" y="3383453"/>
            <a:ext cx="1104263" cy="696350"/>
            <a:chOff x="7913650" y="3383453"/>
            <a:chExt cx="1104263" cy="696350"/>
          </a:xfrm>
        </p:grpSpPr>
        <p:grpSp>
          <p:nvGrpSpPr>
            <p:cNvPr id="138" name="Group 137"/>
            <p:cNvGrpSpPr/>
            <p:nvPr/>
          </p:nvGrpSpPr>
          <p:grpSpPr>
            <a:xfrm>
              <a:off x="7913650" y="3880826"/>
              <a:ext cx="1104263" cy="198977"/>
              <a:chOff x="7754491" y="5216714"/>
              <a:chExt cx="1104263" cy="198977"/>
            </a:xfrm>
          </p:grpSpPr>
          <p:sp>
            <p:nvSpPr>
              <p:cNvPr id="31" name="TextBox 30"/>
              <p:cNvSpPr txBox="1"/>
              <p:nvPr/>
            </p:nvSpPr>
            <p:spPr>
              <a:xfrm>
                <a:off x="7856122" y="5216714"/>
                <a:ext cx="1002632" cy="169277"/>
              </a:xfrm>
              <a:prstGeom prst="rect">
                <a:avLst/>
              </a:prstGeom>
              <a:noFill/>
            </p:spPr>
            <p:txBody>
              <a:bodyPr wrap="square" lIns="0" tIns="0" rIns="0" bIns="0" rtlCol="0">
                <a:spAutoFit/>
              </a:bodyPr>
              <a:lstStyle/>
              <a:p>
                <a:r>
                  <a:rPr lang="en-GB" sz="1100" b="1" dirty="0" smtClean="0"/>
                  <a:t>Malaysia  </a:t>
                </a:r>
                <a:r>
                  <a:rPr lang="en-GB" sz="1100" dirty="0" smtClean="0"/>
                  <a:t>10</a:t>
                </a:r>
                <a:endParaRPr lang="en-GB" sz="1100" dirty="0"/>
              </a:p>
            </p:txBody>
          </p:sp>
          <p:cxnSp>
            <p:nvCxnSpPr>
              <p:cNvPr id="99" name="Straight Connector 98"/>
              <p:cNvCxnSpPr/>
              <p:nvPr/>
            </p:nvCxnSpPr>
            <p:spPr>
              <a:xfrm>
                <a:off x="7754491" y="5415691"/>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2" name="Picture 161"/>
            <p:cNvPicPr>
              <a:picLocks noChangeAspect="1"/>
            </p:cNvPicPr>
            <p:nvPr/>
          </p:nvPicPr>
          <p:blipFill>
            <a:blip r:embed="rId19">
              <a:extLst>
                <a:ext uri="{28A0092B-C50C-407E-A947-70E740481C1C}">
                  <a14:useLocalDpi xmlns:a14="http://schemas.microsoft.com/office/drawing/2010/main" xmlns=""/>
                </a:ext>
              </a:extLst>
            </a:blip>
            <a:stretch>
              <a:fillRect/>
            </a:stretch>
          </p:blipFill>
          <p:spPr>
            <a:xfrm>
              <a:off x="7996201" y="3383453"/>
              <a:ext cx="883847" cy="432780"/>
            </a:xfrm>
            <a:prstGeom prst="rect">
              <a:avLst/>
            </a:prstGeom>
            <a:ln w="9525">
              <a:solidFill>
                <a:schemeClr val="tx1">
                  <a:lumMod val="75000"/>
                  <a:lumOff val="25000"/>
                </a:schemeClr>
              </a:solidFill>
            </a:ln>
          </p:spPr>
        </p:pic>
      </p:grpSp>
      <p:grpSp>
        <p:nvGrpSpPr>
          <p:cNvPr id="15" name="Group 14"/>
          <p:cNvGrpSpPr/>
          <p:nvPr/>
        </p:nvGrpSpPr>
        <p:grpSpPr>
          <a:xfrm>
            <a:off x="7908721" y="2582962"/>
            <a:ext cx="1104996" cy="643186"/>
            <a:chOff x="7908721" y="2582962"/>
            <a:chExt cx="1104996" cy="643186"/>
          </a:xfrm>
        </p:grpSpPr>
        <p:grpSp>
          <p:nvGrpSpPr>
            <p:cNvPr id="136" name="Group 135"/>
            <p:cNvGrpSpPr/>
            <p:nvPr/>
          </p:nvGrpSpPr>
          <p:grpSpPr>
            <a:xfrm>
              <a:off x="7908721" y="3052429"/>
              <a:ext cx="1104996" cy="173719"/>
              <a:chOff x="7737050" y="4258335"/>
              <a:chExt cx="1104996" cy="173719"/>
            </a:xfrm>
          </p:grpSpPr>
          <p:sp>
            <p:nvSpPr>
              <p:cNvPr id="32" name="TextBox 31"/>
              <p:cNvSpPr txBox="1"/>
              <p:nvPr/>
            </p:nvSpPr>
            <p:spPr>
              <a:xfrm>
                <a:off x="7839414" y="4258335"/>
                <a:ext cx="1002632" cy="169277"/>
              </a:xfrm>
              <a:prstGeom prst="rect">
                <a:avLst/>
              </a:prstGeom>
              <a:noFill/>
            </p:spPr>
            <p:txBody>
              <a:bodyPr wrap="square" lIns="0" tIns="0" rIns="0" bIns="0" rtlCol="0">
                <a:spAutoFit/>
              </a:bodyPr>
              <a:lstStyle/>
              <a:p>
                <a:r>
                  <a:rPr lang="en-GB" sz="1100" b="1" dirty="0" smtClean="0"/>
                  <a:t>China  </a:t>
                </a:r>
                <a:r>
                  <a:rPr lang="en-GB" sz="1100" dirty="0" smtClean="0"/>
                  <a:t>6</a:t>
                </a:r>
                <a:endParaRPr lang="en-GB" sz="1100" dirty="0"/>
              </a:p>
            </p:txBody>
          </p:sp>
          <p:cxnSp>
            <p:nvCxnSpPr>
              <p:cNvPr id="92" name="Straight Connector 91"/>
              <p:cNvCxnSpPr/>
              <p:nvPr/>
            </p:nvCxnSpPr>
            <p:spPr>
              <a:xfrm>
                <a:off x="7737050" y="443205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3" name="Picture 162"/>
            <p:cNvPicPr>
              <a:picLocks noChangeAspect="1"/>
            </p:cNvPicPr>
            <p:nvPr/>
          </p:nvPicPr>
          <p:blipFill>
            <a:blip r:embed="rId20">
              <a:extLst>
                <a:ext uri="{28A0092B-C50C-407E-A947-70E740481C1C}">
                  <a14:useLocalDpi xmlns:a14="http://schemas.microsoft.com/office/drawing/2010/main" xmlns=""/>
                </a:ext>
              </a:extLst>
            </a:blip>
            <a:stretch>
              <a:fillRect/>
            </a:stretch>
          </p:blipFill>
          <p:spPr>
            <a:xfrm>
              <a:off x="7996668" y="2582962"/>
              <a:ext cx="883847" cy="432780"/>
            </a:xfrm>
            <a:prstGeom prst="rect">
              <a:avLst/>
            </a:prstGeom>
            <a:ln w="9525">
              <a:solidFill>
                <a:schemeClr val="tx1">
                  <a:lumMod val="75000"/>
                  <a:lumOff val="25000"/>
                </a:schemeClr>
              </a:solidFill>
            </a:ln>
          </p:spPr>
        </p:pic>
      </p:grpSp>
      <p:grpSp>
        <p:nvGrpSpPr>
          <p:cNvPr id="16" name="Group 15"/>
          <p:cNvGrpSpPr/>
          <p:nvPr/>
        </p:nvGrpSpPr>
        <p:grpSpPr>
          <a:xfrm>
            <a:off x="6967985" y="5952518"/>
            <a:ext cx="1125479" cy="687951"/>
            <a:chOff x="6967984" y="5952516"/>
            <a:chExt cx="1125479" cy="687951"/>
          </a:xfrm>
        </p:grpSpPr>
        <p:grpSp>
          <p:nvGrpSpPr>
            <p:cNvPr id="1042" name="Group 1041"/>
            <p:cNvGrpSpPr/>
            <p:nvPr/>
          </p:nvGrpSpPr>
          <p:grpSpPr>
            <a:xfrm>
              <a:off x="6967984" y="6460810"/>
              <a:ext cx="1125479" cy="179657"/>
              <a:chOff x="6967984" y="6360451"/>
              <a:chExt cx="1125479" cy="179657"/>
            </a:xfrm>
          </p:grpSpPr>
          <p:sp>
            <p:nvSpPr>
              <p:cNvPr id="57" name="TextBox 56"/>
              <p:cNvSpPr txBox="1"/>
              <p:nvPr/>
            </p:nvSpPr>
            <p:spPr>
              <a:xfrm>
                <a:off x="7090831" y="6360451"/>
                <a:ext cx="1002632" cy="169277"/>
              </a:xfrm>
              <a:prstGeom prst="rect">
                <a:avLst/>
              </a:prstGeom>
              <a:noFill/>
            </p:spPr>
            <p:txBody>
              <a:bodyPr wrap="square" lIns="0" tIns="0" rIns="0" bIns="0" rtlCol="0">
                <a:spAutoFit/>
              </a:bodyPr>
              <a:lstStyle/>
              <a:p>
                <a:r>
                  <a:rPr lang="en-GB" sz="1100" b="1" dirty="0" smtClean="0"/>
                  <a:t>Pakistan  </a:t>
                </a:r>
                <a:r>
                  <a:rPr lang="en-GB" sz="1100" dirty="0" smtClean="0"/>
                  <a:t>51</a:t>
                </a:r>
                <a:endParaRPr lang="en-GB" sz="1100" dirty="0"/>
              </a:p>
            </p:txBody>
          </p:sp>
          <p:cxnSp>
            <p:nvCxnSpPr>
              <p:cNvPr id="180" name="Straight Connector 179"/>
              <p:cNvCxnSpPr/>
              <p:nvPr/>
            </p:nvCxnSpPr>
            <p:spPr>
              <a:xfrm>
                <a:off x="6967984" y="6540108"/>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4" name="Picture 163"/>
            <p:cNvPicPr>
              <a:picLocks noChangeAspect="1"/>
            </p:cNvPicPr>
            <p:nvPr/>
          </p:nvPicPr>
          <p:blipFill>
            <a:blip r:embed="rId21">
              <a:extLst>
                <a:ext uri="{28A0092B-C50C-407E-A947-70E740481C1C}">
                  <a14:useLocalDpi xmlns:a14="http://schemas.microsoft.com/office/drawing/2010/main" xmlns=""/>
                </a:ext>
              </a:extLst>
            </a:blip>
            <a:stretch>
              <a:fillRect/>
            </a:stretch>
          </p:blipFill>
          <p:spPr>
            <a:xfrm>
              <a:off x="7093155" y="5952516"/>
              <a:ext cx="877751" cy="432780"/>
            </a:xfrm>
            <a:prstGeom prst="rect">
              <a:avLst/>
            </a:prstGeom>
            <a:ln w="9525">
              <a:solidFill>
                <a:schemeClr val="tx1">
                  <a:lumMod val="75000"/>
                  <a:lumOff val="25000"/>
                </a:schemeClr>
              </a:solidFill>
            </a:ln>
          </p:spPr>
        </p:pic>
      </p:grpSp>
      <p:grpSp>
        <p:nvGrpSpPr>
          <p:cNvPr id="18" name="Group 17"/>
          <p:cNvGrpSpPr/>
          <p:nvPr/>
        </p:nvGrpSpPr>
        <p:grpSpPr>
          <a:xfrm>
            <a:off x="242092" y="4279978"/>
            <a:ext cx="1002632" cy="647692"/>
            <a:chOff x="242092" y="4279978"/>
            <a:chExt cx="1002632" cy="647692"/>
          </a:xfrm>
        </p:grpSpPr>
        <p:grpSp>
          <p:nvGrpSpPr>
            <p:cNvPr id="153" name="Group 152"/>
            <p:cNvGrpSpPr/>
            <p:nvPr/>
          </p:nvGrpSpPr>
          <p:grpSpPr>
            <a:xfrm>
              <a:off x="242092" y="4751553"/>
              <a:ext cx="1002632" cy="176117"/>
              <a:chOff x="377649" y="5261360"/>
              <a:chExt cx="1002632" cy="176117"/>
            </a:xfrm>
          </p:grpSpPr>
          <p:sp>
            <p:nvSpPr>
              <p:cNvPr id="55" name="TextBox 54"/>
              <p:cNvSpPr txBox="1"/>
              <p:nvPr/>
            </p:nvSpPr>
            <p:spPr>
              <a:xfrm>
                <a:off x="377649" y="5261360"/>
                <a:ext cx="1002632" cy="169277"/>
              </a:xfrm>
              <a:prstGeom prst="rect">
                <a:avLst/>
              </a:prstGeom>
              <a:noFill/>
            </p:spPr>
            <p:txBody>
              <a:bodyPr wrap="square" lIns="0" tIns="0" rIns="0" bIns="0" rtlCol="0">
                <a:spAutoFit/>
              </a:bodyPr>
              <a:lstStyle/>
              <a:p>
                <a:r>
                  <a:rPr lang="en-GB" sz="1100" b="1" dirty="0" smtClean="0"/>
                  <a:t>Brazil </a:t>
                </a:r>
                <a:r>
                  <a:rPr lang="en-GB" sz="1100" dirty="0" smtClean="0"/>
                  <a:t>2</a:t>
                </a:r>
                <a:endParaRPr lang="en-GB" sz="1100" dirty="0"/>
              </a:p>
            </p:txBody>
          </p:sp>
          <p:cxnSp>
            <p:nvCxnSpPr>
              <p:cNvPr id="98" name="Straight Connector 97"/>
              <p:cNvCxnSpPr/>
              <p:nvPr/>
            </p:nvCxnSpPr>
            <p:spPr>
              <a:xfrm>
                <a:off x="380940" y="5437477"/>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16"/>
            <p:cNvPicPr>
              <a:picLocks noChangeAspect="1"/>
            </p:cNvPicPr>
            <p:nvPr/>
          </p:nvPicPr>
          <p:blipFill>
            <a:blip r:embed="rId22">
              <a:extLst>
                <a:ext uri="{28A0092B-C50C-407E-A947-70E740481C1C}">
                  <a14:useLocalDpi xmlns:a14="http://schemas.microsoft.com/office/drawing/2010/main" xmlns=""/>
                </a:ext>
              </a:extLst>
            </a:blip>
            <a:stretch>
              <a:fillRect/>
            </a:stretch>
          </p:blipFill>
          <p:spPr>
            <a:xfrm>
              <a:off x="243778" y="4279978"/>
              <a:ext cx="878400" cy="439199"/>
            </a:xfrm>
            <a:prstGeom prst="rect">
              <a:avLst/>
            </a:prstGeom>
            <a:ln w="12700">
              <a:solidFill>
                <a:schemeClr val="tx1"/>
              </a:solidFill>
            </a:ln>
          </p:spPr>
        </p:pic>
      </p:grpSp>
      <p:grpSp>
        <p:nvGrpSpPr>
          <p:cNvPr id="20" name="Group 19"/>
          <p:cNvGrpSpPr/>
          <p:nvPr/>
        </p:nvGrpSpPr>
        <p:grpSpPr>
          <a:xfrm>
            <a:off x="219839" y="3382530"/>
            <a:ext cx="1003324" cy="662919"/>
            <a:chOff x="219839" y="3382528"/>
            <a:chExt cx="1003324" cy="662919"/>
          </a:xfrm>
        </p:grpSpPr>
        <p:grpSp>
          <p:nvGrpSpPr>
            <p:cNvPr id="155" name="Group 154"/>
            <p:cNvGrpSpPr/>
            <p:nvPr/>
          </p:nvGrpSpPr>
          <p:grpSpPr>
            <a:xfrm>
              <a:off x="219839" y="3860524"/>
              <a:ext cx="1003324" cy="184923"/>
              <a:chOff x="366055" y="3272291"/>
              <a:chExt cx="1003324" cy="184923"/>
            </a:xfrm>
          </p:grpSpPr>
          <p:sp>
            <p:nvSpPr>
              <p:cNvPr id="33" name="TextBox 32"/>
              <p:cNvSpPr txBox="1"/>
              <p:nvPr/>
            </p:nvSpPr>
            <p:spPr>
              <a:xfrm>
                <a:off x="366747" y="3272291"/>
                <a:ext cx="1002632" cy="169277"/>
              </a:xfrm>
              <a:prstGeom prst="rect">
                <a:avLst/>
              </a:prstGeom>
              <a:noFill/>
            </p:spPr>
            <p:txBody>
              <a:bodyPr wrap="square" lIns="0" tIns="0" rIns="0" bIns="0" rtlCol="0">
                <a:spAutoFit/>
              </a:bodyPr>
              <a:lstStyle/>
              <a:p>
                <a:r>
                  <a:rPr lang="en-GB" sz="1100" b="1" dirty="0" smtClean="0"/>
                  <a:t>Costa Rica  1</a:t>
                </a:r>
                <a:endParaRPr lang="en-GB" sz="1100" dirty="0"/>
              </a:p>
            </p:txBody>
          </p:sp>
          <p:cxnSp>
            <p:nvCxnSpPr>
              <p:cNvPr id="94" name="Straight Connector 93"/>
              <p:cNvCxnSpPr/>
              <p:nvPr/>
            </p:nvCxnSpPr>
            <p:spPr>
              <a:xfrm>
                <a:off x="366055" y="3457214"/>
                <a:ext cx="9960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a:blip r:embed="rId23">
              <a:extLst>
                <a:ext uri="{28A0092B-C50C-407E-A947-70E740481C1C}">
                  <a14:useLocalDpi xmlns:a14="http://schemas.microsoft.com/office/drawing/2010/main" xmlns=""/>
                </a:ext>
              </a:extLst>
            </a:blip>
            <a:stretch>
              <a:fillRect/>
            </a:stretch>
          </p:blipFill>
          <p:spPr>
            <a:xfrm>
              <a:off x="251208" y="3382528"/>
              <a:ext cx="882000" cy="440999"/>
            </a:xfrm>
            <a:prstGeom prst="rect">
              <a:avLst/>
            </a:prstGeom>
            <a:ln w="12700">
              <a:solidFill>
                <a:schemeClr val="tx1"/>
              </a:solidFill>
            </a:ln>
          </p:spPr>
        </p:pic>
      </p:grpSp>
    </p:spTree>
    <p:extLst>
      <p:ext uri="{BB962C8B-B14F-4D97-AF65-F5344CB8AC3E}">
        <p14:creationId xmlns:p14="http://schemas.microsoft.com/office/powerpoint/2010/main" xmlns="" val="4217103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55650" y="706438"/>
            <a:ext cx="7239000" cy="838200"/>
          </a:xfrm>
        </p:spPr>
        <p:txBody>
          <a:bodyPr/>
          <a:lstStyle/>
          <a:p>
            <a:pPr eaLnBrk="1" hangingPunct="1"/>
            <a:r>
              <a:rPr lang="en-GB" dirty="0" smtClean="0"/>
              <a:t>CABI’s business units</a:t>
            </a:r>
          </a:p>
        </p:txBody>
      </p:sp>
      <p:sp>
        <p:nvSpPr>
          <p:cNvPr id="22531" name="Content Placeholder 2"/>
          <p:cNvSpPr>
            <a:spLocks noGrp="1"/>
          </p:cNvSpPr>
          <p:nvPr>
            <p:ph idx="1"/>
          </p:nvPr>
        </p:nvSpPr>
        <p:spPr>
          <a:xfrm>
            <a:off x="611188" y="1411057"/>
            <a:ext cx="7997825" cy="4279900"/>
          </a:xfrm>
        </p:spPr>
        <p:txBody>
          <a:bodyPr/>
          <a:lstStyle/>
          <a:p>
            <a:pPr lvl="1" eaLnBrk="1" hangingPunct="1"/>
            <a:r>
              <a:rPr lang="en-GB" sz="2000" b="1" dirty="0" smtClean="0"/>
              <a:t>Publishing</a:t>
            </a:r>
            <a:endParaRPr lang="en-GB" sz="2000" dirty="0" smtClean="0"/>
          </a:p>
          <a:p>
            <a:pPr lvl="2" eaLnBrk="1" hangingPunct="1"/>
            <a:r>
              <a:rPr lang="en-GB" sz="2000" dirty="0" smtClean="0"/>
              <a:t>Research databases, books, Compendia</a:t>
            </a:r>
            <a:br>
              <a:rPr lang="en-GB" sz="2000" dirty="0" smtClean="0"/>
            </a:br>
            <a:r>
              <a:rPr lang="en-GB" sz="2000" dirty="0" smtClean="0"/>
              <a:t>and Internet Resources</a:t>
            </a:r>
          </a:p>
          <a:p>
            <a:pPr lvl="2" eaLnBrk="1" hangingPunct="1"/>
            <a:r>
              <a:rPr lang="en-GB" sz="2000" dirty="0" smtClean="0"/>
              <a:t>Agriculture, veterinary science</a:t>
            </a:r>
            <a:br>
              <a:rPr lang="en-GB" sz="2000" dirty="0" smtClean="0"/>
            </a:br>
            <a:r>
              <a:rPr lang="en-GB" sz="2000" dirty="0" smtClean="0"/>
              <a:t>human health, leisure &amp; tourism</a:t>
            </a:r>
          </a:p>
          <a:p>
            <a:pPr lvl="2" eaLnBrk="1" hangingPunct="1"/>
            <a:r>
              <a:rPr lang="en-GB" sz="2000" dirty="0" smtClean="0"/>
              <a:t>Knowledge Management projects</a:t>
            </a:r>
          </a:p>
          <a:p>
            <a:pPr lvl="1" eaLnBrk="1" hangingPunct="1">
              <a:buFontTx/>
              <a:buNone/>
            </a:pPr>
            <a:endParaRPr lang="en-GB" sz="2000" dirty="0" smtClean="0"/>
          </a:p>
          <a:p>
            <a:pPr lvl="1" eaLnBrk="1" hangingPunct="1"/>
            <a:r>
              <a:rPr lang="en-GB" sz="2000" b="1" dirty="0" smtClean="0"/>
              <a:t>International Development</a:t>
            </a:r>
            <a:endParaRPr lang="en-GB" sz="2000" dirty="0" smtClean="0"/>
          </a:p>
          <a:p>
            <a:pPr lvl="2" eaLnBrk="1" hangingPunct="1"/>
            <a:r>
              <a:rPr lang="en-GB" sz="2000" dirty="0" smtClean="0"/>
              <a:t>Commodities</a:t>
            </a:r>
          </a:p>
          <a:p>
            <a:pPr lvl="2" eaLnBrk="1" hangingPunct="1"/>
            <a:r>
              <a:rPr lang="en-GB" sz="2000" dirty="0" smtClean="0"/>
              <a:t>Invasive Species</a:t>
            </a:r>
          </a:p>
          <a:p>
            <a:pPr lvl="2" eaLnBrk="1" hangingPunct="1"/>
            <a:r>
              <a:rPr lang="en-GB" sz="2000" dirty="0" smtClean="0"/>
              <a:t>Knowledge for Development</a:t>
            </a:r>
          </a:p>
          <a:p>
            <a:pPr lvl="2" eaLnBrk="1" hangingPunct="1"/>
            <a:r>
              <a:rPr lang="en-GB" sz="2000" dirty="0" err="1" smtClean="0"/>
              <a:t>Bioservices</a:t>
            </a:r>
            <a:endParaRPr lang="en-GB" sz="2000" dirty="0" smtClean="0"/>
          </a:p>
        </p:txBody>
      </p:sp>
      <p:pic>
        <p:nvPicPr>
          <p:cNvPr id="22532" name="Picture 22" descr="09"/>
          <p:cNvPicPr>
            <a:picLocks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261099" y="3587293"/>
            <a:ext cx="1800000" cy="180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21" descr="09"/>
          <p:cNvPicPr>
            <a:picLocks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6261100" y="1487825"/>
            <a:ext cx="1800000" cy="180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936626" y="5520367"/>
            <a:ext cx="7356475" cy="817508"/>
            <a:chOff x="936625" y="5520367"/>
            <a:chExt cx="7356475" cy="817508"/>
          </a:xfrm>
        </p:grpSpPr>
        <p:pic>
          <p:nvPicPr>
            <p:cNvPr id="7" name="Picture 4" descr="Plantwise Logo.jpg"/>
            <p:cNvPicPr>
              <a:picLocks noChangeAspect="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936625" y="5520367"/>
              <a:ext cx="1966912" cy="468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903537" y="5629989"/>
              <a:ext cx="5389563" cy="707886"/>
            </a:xfrm>
            <a:prstGeom prst="rect">
              <a:avLst/>
            </a:prstGeom>
            <a:noFill/>
          </p:spPr>
          <p:txBody>
            <a:bodyPr wrap="square" rtlCol="0">
              <a:spAutoFit/>
            </a:bodyPr>
            <a:lstStyle/>
            <a:p>
              <a:r>
                <a:rPr lang="en-GB" sz="2000" b="1" i="1" dirty="0" smtClean="0">
                  <a:solidFill>
                    <a:schemeClr val="accent1"/>
                  </a:solidFill>
                </a:rPr>
                <a:t>is a “one CABI” initiative drawing skills and resources from both core businesses</a:t>
              </a:r>
              <a:endParaRPr lang="en-GB" sz="2000" b="1" i="1" dirty="0">
                <a:solidFill>
                  <a:schemeClr val="accent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028700" y="833151"/>
            <a:ext cx="7239000" cy="838200"/>
          </a:xfrm>
        </p:spPr>
        <p:txBody>
          <a:bodyPr/>
          <a:lstStyle/>
          <a:p>
            <a:r>
              <a:rPr lang="en-GB" dirty="0" smtClean="0"/>
              <a:t>CABI Revenues 2014</a:t>
            </a:r>
            <a:br>
              <a:rPr lang="en-GB" dirty="0" smtClean="0"/>
            </a:br>
            <a:r>
              <a:rPr lang="en-GB" sz="2400" dirty="0" smtClean="0"/>
              <a:t>($million)</a:t>
            </a:r>
            <a:r>
              <a:rPr lang="en-GB" dirty="0" smtClean="0"/>
              <a:t/>
            </a:r>
            <a:br>
              <a:rPr lang="en-GB" dirty="0" smtClean="0"/>
            </a:br>
            <a:endParaRPr lang="en-GB" dirty="0" smtClean="0"/>
          </a:p>
        </p:txBody>
      </p:sp>
      <p:graphicFrame>
        <p:nvGraphicFramePr>
          <p:cNvPr id="2" name="Content Placeholder 3"/>
          <p:cNvGraphicFramePr>
            <a:graphicFrameLocks noGrp="1"/>
          </p:cNvGraphicFramePr>
          <p:nvPr>
            <p:ph idx="1"/>
            <p:extLst>
              <p:ext uri="{D42A27DB-BD31-4B8C-83A1-F6EECF244321}">
                <p14:modId xmlns:p14="http://schemas.microsoft.com/office/powerpoint/2010/main" xmlns="" val="3975925488"/>
              </p:ext>
            </p:extLst>
          </p:nvPr>
        </p:nvGraphicFramePr>
        <p:xfrm>
          <a:off x="0" y="1326118"/>
          <a:ext cx="9144000" cy="5220216"/>
        </p:xfrm>
        <a:graphic>
          <a:graphicData uri="http://schemas.openxmlformats.org/drawingml/2006/chart">
            <c:chart xmlns:c="http://schemas.openxmlformats.org/drawingml/2006/chart" xmlns:r="http://schemas.openxmlformats.org/officeDocument/2006/relationships" r:id="rId2"/>
          </a:graphicData>
        </a:graphic>
      </p:graphicFrame>
      <p:sp>
        <p:nvSpPr>
          <p:cNvPr id="23556" name="TextBox 4"/>
          <p:cNvSpPr txBox="1">
            <a:spLocks noChangeArrowheads="1"/>
          </p:cNvSpPr>
          <p:nvPr/>
        </p:nvSpPr>
        <p:spPr bwMode="auto">
          <a:xfrm>
            <a:off x="3364821" y="6177002"/>
            <a:ext cx="24224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800" b="1" dirty="0"/>
              <a:t>100% = </a:t>
            </a:r>
            <a:r>
              <a:rPr lang="en-GB" sz="1800" b="1" dirty="0" smtClean="0"/>
              <a:t>$46.5 million</a:t>
            </a:r>
            <a:endParaRPr lang="en-GB" sz="1800" b="1" dirty="0"/>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GB" altLang="en-US" dirty="0" smtClean="0"/>
              <a:t>Strategic Goals</a:t>
            </a:r>
          </a:p>
        </p:txBody>
      </p:sp>
      <p:sp>
        <p:nvSpPr>
          <p:cNvPr id="5" name="Rounded Rectangle 4"/>
          <p:cNvSpPr/>
          <p:nvPr/>
        </p:nvSpPr>
        <p:spPr>
          <a:xfrm>
            <a:off x="5099095" y="2023816"/>
            <a:ext cx="2880000" cy="1800000"/>
          </a:xfrm>
          <a:prstGeom prst="roundRect">
            <a:avLst/>
          </a:prstGeom>
          <a:solidFill>
            <a:schemeClr val="bg2"/>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Increased farmer incomes</a:t>
            </a:r>
          </a:p>
        </p:txBody>
      </p:sp>
      <p:sp>
        <p:nvSpPr>
          <p:cNvPr id="6" name="Rounded Rectangle 5"/>
          <p:cNvSpPr/>
          <p:nvPr/>
        </p:nvSpPr>
        <p:spPr>
          <a:xfrm>
            <a:off x="820131" y="1981128"/>
            <a:ext cx="2880320" cy="1800646"/>
          </a:xfrm>
          <a:prstGeom prst="roundRect">
            <a:avLst/>
          </a:prstGeom>
          <a:solidFill>
            <a:schemeClr val="bg2"/>
          </a:solidFill>
          <a:ln>
            <a:solidFill>
              <a:schemeClr val="accent1"/>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Greater food and nutrition security</a:t>
            </a:r>
          </a:p>
        </p:txBody>
      </p:sp>
      <p:sp>
        <p:nvSpPr>
          <p:cNvPr id="10" name="Rounded Rectangle 9"/>
          <p:cNvSpPr/>
          <p:nvPr/>
        </p:nvSpPr>
        <p:spPr>
          <a:xfrm>
            <a:off x="785799" y="4231717"/>
            <a:ext cx="2880000" cy="1800000"/>
          </a:xfrm>
          <a:prstGeom prst="roundRect">
            <a:avLst/>
          </a:prstGeom>
          <a:solidFill>
            <a:schemeClr val="bg2"/>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More sustainable farming practices</a:t>
            </a:r>
          </a:p>
        </p:txBody>
      </p:sp>
      <p:sp>
        <p:nvSpPr>
          <p:cNvPr id="11" name="Rounded Rectangle 10"/>
          <p:cNvSpPr/>
          <p:nvPr/>
        </p:nvSpPr>
        <p:spPr>
          <a:xfrm>
            <a:off x="5099095" y="4222713"/>
            <a:ext cx="2880000" cy="1800000"/>
          </a:xfrm>
          <a:prstGeom prst="roundRect">
            <a:avLst/>
          </a:prstGeom>
          <a:solidFill>
            <a:schemeClr val="bg2"/>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GB" sz="2400" b="1" dirty="0">
                <a:solidFill>
                  <a:srgbClr val="FFFFFF"/>
                </a:solidFill>
              </a:rPr>
              <a:t>Protection of environment and biodiversity</a:t>
            </a:r>
          </a:p>
        </p:txBody>
      </p:sp>
    </p:spTree>
    <p:extLst>
      <p:ext uri="{BB962C8B-B14F-4D97-AF65-F5344CB8AC3E}">
        <p14:creationId xmlns:p14="http://schemas.microsoft.com/office/powerpoint/2010/main" xmlns="" val="3823818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758950" y="3787775"/>
            <a:ext cx="4241800" cy="2351088"/>
            <a:chOff x="1905000" y="3787775"/>
            <a:chExt cx="4595019" cy="2349481"/>
          </a:xfrm>
        </p:grpSpPr>
        <p:sp>
          <p:nvSpPr>
            <p:cNvPr id="33" name="Curved Right Arrow 32"/>
            <p:cNvSpPr/>
            <p:nvPr/>
          </p:nvSpPr>
          <p:spPr>
            <a:xfrm rot="1403808">
              <a:off x="4412312" y="4112991"/>
              <a:ext cx="1673262" cy="2024265"/>
            </a:xfrm>
            <a:prstGeom prst="curvedRightArrow">
              <a:avLst>
                <a:gd name="adj1" fmla="val 12263"/>
                <a:gd name="adj2" fmla="val 31232"/>
                <a:gd name="adj3" fmla="val 27802"/>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2400" dirty="0">
                <a:solidFill>
                  <a:srgbClr val="262626"/>
                </a:solidFill>
              </a:endParaRPr>
            </a:p>
            <a:p>
              <a:pPr algn="ctr">
                <a:defRPr/>
              </a:pPr>
              <a:endParaRPr lang="en-GB" altLang="en-US" sz="2400" dirty="0">
                <a:solidFill>
                  <a:srgbClr val="262626"/>
                </a:solidFill>
              </a:endParaRPr>
            </a:p>
            <a:p>
              <a:pPr algn="ctr">
                <a:defRPr/>
              </a:pPr>
              <a:r>
                <a:rPr lang="en-GB" altLang="en-US" sz="1200" b="1" dirty="0">
                  <a:solidFill>
                    <a:srgbClr val="F58025"/>
                  </a:solidFill>
                </a:rPr>
                <a:t>  </a:t>
              </a: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r>
                <a:rPr lang="en-GB" altLang="en-US" sz="1400" b="1" dirty="0">
                  <a:solidFill>
                    <a:srgbClr val="F58025"/>
                  </a:solidFill>
                </a:rPr>
                <a:t>Offensive</a:t>
              </a:r>
              <a:endParaRPr lang="en-GB" altLang="en-US" sz="2400" b="1" dirty="0">
                <a:solidFill>
                  <a:srgbClr val="F58025"/>
                </a:solidFill>
              </a:endParaRPr>
            </a:p>
          </p:txBody>
        </p:sp>
        <p:grpSp>
          <p:nvGrpSpPr>
            <p:cNvPr id="144413" name="Group 2"/>
            <p:cNvGrpSpPr>
              <a:grpSpLocks/>
            </p:cNvGrpSpPr>
            <p:nvPr/>
          </p:nvGrpSpPr>
          <p:grpSpPr bwMode="auto">
            <a:xfrm>
              <a:off x="1905000" y="3787775"/>
              <a:ext cx="4595019" cy="2303053"/>
              <a:chOff x="1905000" y="3787775"/>
              <a:chExt cx="4595019" cy="2303053"/>
            </a:xfrm>
          </p:grpSpPr>
          <p:sp>
            <p:nvSpPr>
              <p:cNvPr id="32" name="Curved Right Arrow 31"/>
              <p:cNvSpPr/>
              <p:nvPr/>
            </p:nvSpPr>
            <p:spPr>
              <a:xfrm rot="20196192" flipH="1">
                <a:off x="2417468" y="4106645"/>
                <a:ext cx="1516769" cy="1984605"/>
              </a:xfrm>
              <a:prstGeom prst="curvedRightArrow">
                <a:avLst>
                  <a:gd name="adj1" fmla="val 12263"/>
                  <a:gd name="adj2" fmla="val 31232"/>
                  <a:gd name="adj3" fmla="val 27802"/>
                </a:avLst>
              </a:prstGeom>
              <a:solidFill>
                <a:schemeClr val="bg2"/>
              </a:solidFill>
              <a:ln>
                <a:solidFill>
                  <a:schemeClr val="bg1"/>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2400" dirty="0">
                  <a:solidFill>
                    <a:srgbClr val="262626"/>
                  </a:solidFill>
                </a:endParaRPr>
              </a:p>
              <a:p>
                <a:pPr algn="ctr">
                  <a:defRPr/>
                </a:pPr>
                <a:endParaRPr lang="en-GB" altLang="en-US" sz="2400" dirty="0">
                  <a:solidFill>
                    <a:srgbClr val="262626"/>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endParaRPr lang="en-GB" altLang="en-US" sz="1400" b="1" dirty="0">
                  <a:solidFill>
                    <a:srgbClr val="F58025"/>
                  </a:solidFill>
                </a:endParaRPr>
              </a:p>
              <a:p>
                <a:pPr algn="ctr">
                  <a:defRPr/>
                </a:pPr>
                <a:r>
                  <a:rPr lang="en-GB" altLang="en-US" sz="1400" b="1" dirty="0">
                    <a:solidFill>
                      <a:srgbClr val="F58025"/>
                    </a:solidFill>
                  </a:rPr>
                  <a:t>Defensive</a:t>
                </a:r>
                <a:r>
                  <a:rPr lang="en-GB" altLang="en-US" sz="2000" dirty="0">
                    <a:solidFill>
                      <a:srgbClr val="F58025"/>
                    </a:solidFill>
                  </a:rPr>
                  <a:t> </a:t>
                </a:r>
              </a:p>
            </p:txBody>
          </p:sp>
          <p:sp>
            <p:nvSpPr>
              <p:cNvPr id="2" name="Rectangle 1"/>
              <p:cNvSpPr/>
              <p:nvPr/>
            </p:nvSpPr>
            <p:spPr>
              <a:xfrm>
                <a:off x="1905000" y="3892478"/>
                <a:ext cx="1379194" cy="1191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400" dirty="0">
                  <a:solidFill>
                    <a:srgbClr val="FFFFFF"/>
                  </a:solidFill>
                </a:endParaRPr>
              </a:p>
            </p:txBody>
          </p:sp>
          <p:sp>
            <p:nvSpPr>
              <p:cNvPr id="30" name="Rectangle 29"/>
              <p:cNvSpPr/>
              <p:nvPr/>
            </p:nvSpPr>
            <p:spPr>
              <a:xfrm>
                <a:off x="5120825" y="3787775"/>
                <a:ext cx="1379194" cy="1191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400" dirty="0">
                  <a:solidFill>
                    <a:srgbClr val="FFFFFF"/>
                  </a:solidFill>
                </a:endParaRPr>
              </a:p>
            </p:txBody>
          </p:sp>
        </p:grpSp>
      </p:grpSp>
      <p:sp>
        <p:nvSpPr>
          <p:cNvPr id="60" name="Rounded Rectangle 59"/>
          <p:cNvSpPr/>
          <p:nvPr/>
        </p:nvSpPr>
        <p:spPr>
          <a:xfrm>
            <a:off x="255588" y="1714500"/>
            <a:ext cx="8432800" cy="635000"/>
          </a:xfrm>
          <a:prstGeom prst="roundRect">
            <a:avLst/>
          </a:prstGeom>
          <a:solidFill>
            <a:schemeClr val="accent5">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b="1" dirty="0">
              <a:solidFill>
                <a:srgbClr val="FFFFFF"/>
              </a:solidFill>
            </a:endParaRPr>
          </a:p>
        </p:txBody>
      </p:sp>
      <p:sp>
        <p:nvSpPr>
          <p:cNvPr id="18" name="Rectangle 17"/>
          <p:cNvSpPr/>
          <p:nvPr/>
        </p:nvSpPr>
        <p:spPr>
          <a:xfrm>
            <a:off x="182563" y="2936875"/>
            <a:ext cx="1439862" cy="1701800"/>
          </a:xfrm>
          <a:prstGeom prst="rect">
            <a:avLst/>
          </a:prstGeom>
          <a:solidFill>
            <a:schemeClr val="accent2">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endParaRPr lang="en-GB" altLang="en-US" sz="1400" b="1" dirty="0">
              <a:solidFill>
                <a:srgbClr val="FFFFFF"/>
              </a:solidFill>
            </a:endParaRPr>
          </a:p>
          <a:p>
            <a:pPr algn="ctr">
              <a:defRPr/>
            </a:pPr>
            <a:r>
              <a:rPr lang="en-GB" altLang="en-US" sz="1400" b="1" dirty="0">
                <a:solidFill>
                  <a:srgbClr val="FFFFFF"/>
                </a:solidFill>
              </a:rPr>
              <a:t>Animal </a:t>
            </a:r>
          </a:p>
          <a:p>
            <a:pPr algn="ctr">
              <a:defRPr/>
            </a:pPr>
            <a:r>
              <a:rPr lang="en-GB" altLang="en-US" sz="1400" b="1" dirty="0">
                <a:solidFill>
                  <a:srgbClr val="FFFFFF"/>
                </a:solidFill>
              </a:rPr>
              <a:t>Health</a:t>
            </a:r>
          </a:p>
          <a:p>
            <a:pPr algn="ctr">
              <a:defRPr/>
            </a:pPr>
            <a:endParaRPr lang="en-GB" altLang="en-US" sz="1400" b="1" dirty="0">
              <a:solidFill>
                <a:srgbClr val="FFFFFF"/>
              </a:solidFill>
            </a:endParaRPr>
          </a:p>
        </p:txBody>
      </p:sp>
      <p:sp>
        <p:nvSpPr>
          <p:cNvPr id="21" name="Rectangle 20"/>
          <p:cNvSpPr/>
          <p:nvPr/>
        </p:nvSpPr>
        <p:spPr>
          <a:xfrm>
            <a:off x="7446963" y="2952750"/>
            <a:ext cx="1439862" cy="1700213"/>
          </a:xfrm>
          <a:prstGeom prst="rect">
            <a:avLst/>
          </a:prstGeom>
          <a:solidFill>
            <a:schemeClr val="accent2">
              <a:lumMod val="60000"/>
              <a:lumOff val="4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Environmental  </a:t>
            </a:r>
          </a:p>
          <a:p>
            <a:pPr algn="ctr">
              <a:defRPr/>
            </a:pPr>
            <a:r>
              <a:rPr lang="en-GB" altLang="en-US" sz="1400" b="1" dirty="0">
                <a:solidFill>
                  <a:srgbClr val="FFFFFF"/>
                </a:solidFill>
              </a:rPr>
              <a:t>Health</a:t>
            </a:r>
          </a:p>
        </p:txBody>
      </p:sp>
      <p:sp>
        <p:nvSpPr>
          <p:cNvPr id="20" name="Rectangle 19"/>
          <p:cNvSpPr/>
          <p:nvPr/>
        </p:nvSpPr>
        <p:spPr>
          <a:xfrm>
            <a:off x="6100763" y="2798763"/>
            <a:ext cx="1416050" cy="1992312"/>
          </a:xfrm>
          <a:prstGeom prst="rect">
            <a:avLst/>
          </a:prstGeom>
          <a:solidFill>
            <a:schemeClr val="bg2">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Soil </a:t>
            </a:r>
          </a:p>
          <a:p>
            <a:pPr algn="ctr">
              <a:defRPr/>
            </a:pPr>
            <a:r>
              <a:rPr lang="en-GB" altLang="en-US" sz="1400" b="1" dirty="0">
                <a:solidFill>
                  <a:srgbClr val="FFFFFF"/>
                </a:solidFill>
              </a:rPr>
              <a:t>Health</a:t>
            </a:r>
          </a:p>
        </p:txBody>
      </p:sp>
      <p:sp>
        <p:nvSpPr>
          <p:cNvPr id="17" name="Rectangle 16"/>
          <p:cNvSpPr/>
          <p:nvPr/>
        </p:nvSpPr>
        <p:spPr>
          <a:xfrm>
            <a:off x="1592263" y="2873375"/>
            <a:ext cx="1439862" cy="1920875"/>
          </a:xfrm>
          <a:prstGeom prst="rect">
            <a:avLst/>
          </a:prstGeom>
          <a:solidFill>
            <a:srgbClr val="9DD97A"/>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Human</a:t>
            </a:r>
          </a:p>
          <a:p>
            <a:pPr algn="ctr">
              <a:defRPr/>
            </a:pPr>
            <a:r>
              <a:rPr lang="en-GB" altLang="en-US" sz="1400" b="1" dirty="0">
                <a:solidFill>
                  <a:srgbClr val="FFFFFF"/>
                </a:solidFill>
              </a:rPr>
              <a:t>Health</a:t>
            </a:r>
          </a:p>
          <a:p>
            <a:pPr algn="ctr">
              <a:defRPr/>
            </a:pPr>
            <a:r>
              <a:rPr lang="en-GB" altLang="en-US" sz="1400" b="1" dirty="0">
                <a:solidFill>
                  <a:srgbClr val="FFFFFF"/>
                </a:solidFill>
              </a:rPr>
              <a:t>(Nutrition)</a:t>
            </a:r>
          </a:p>
        </p:txBody>
      </p:sp>
      <p:sp>
        <p:nvSpPr>
          <p:cNvPr id="16" name="Rectangle 15"/>
          <p:cNvSpPr/>
          <p:nvPr/>
        </p:nvSpPr>
        <p:spPr>
          <a:xfrm>
            <a:off x="4554538" y="2794000"/>
            <a:ext cx="1584325" cy="2000250"/>
          </a:xfrm>
          <a:prstGeom prst="rect">
            <a:avLst/>
          </a:prstGeom>
          <a:solidFill>
            <a:srgbClr val="9DD97A"/>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Seed </a:t>
            </a:r>
          </a:p>
          <a:p>
            <a:pPr algn="ctr">
              <a:defRPr/>
            </a:pPr>
            <a:r>
              <a:rPr lang="en-GB" altLang="en-US" sz="1400" b="1" dirty="0">
                <a:solidFill>
                  <a:srgbClr val="FFFFFF"/>
                </a:solidFill>
              </a:rPr>
              <a:t>Health</a:t>
            </a:r>
          </a:p>
        </p:txBody>
      </p:sp>
      <p:sp>
        <p:nvSpPr>
          <p:cNvPr id="22" name="Rectangle 21"/>
          <p:cNvSpPr/>
          <p:nvPr/>
        </p:nvSpPr>
        <p:spPr>
          <a:xfrm>
            <a:off x="2987675" y="2801938"/>
            <a:ext cx="1727200" cy="2282825"/>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tLang="en-US" sz="1400" b="1" dirty="0">
              <a:solidFill>
                <a:srgbClr val="FFFFFF"/>
              </a:solidFill>
            </a:endParaRPr>
          </a:p>
          <a:p>
            <a:pPr algn="ctr">
              <a:defRPr/>
            </a:pPr>
            <a:r>
              <a:rPr lang="en-GB" altLang="en-US" sz="1400" b="1" dirty="0">
                <a:solidFill>
                  <a:srgbClr val="FFFFFF"/>
                </a:solidFill>
              </a:rPr>
              <a:t>Plant Health</a:t>
            </a:r>
          </a:p>
          <a:p>
            <a:pPr algn="ctr">
              <a:defRPr/>
            </a:pPr>
            <a:r>
              <a:rPr lang="en-GB" altLang="en-US" sz="1400" b="1" dirty="0">
                <a:solidFill>
                  <a:srgbClr val="FFFFFF"/>
                </a:solidFill>
              </a:rPr>
              <a:t>Pests &amp; Disease</a:t>
            </a:r>
          </a:p>
        </p:txBody>
      </p:sp>
      <p:sp>
        <p:nvSpPr>
          <p:cNvPr id="5131" name="TextBox 25"/>
          <p:cNvSpPr txBox="1">
            <a:spLocks noChangeArrowheads="1"/>
          </p:cNvSpPr>
          <p:nvPr/>
        </p:nvSpPr>
        <p:spPr bwMode="auto">
          <a:xfrm>
            <a:off x="1881188" y="5854700"/>
            <a:ext cx="812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78BE20"/>
                </a:solidFill>
              </a:rPr>
              <a:t>crops</a:t>
            </a:r>
          </a:p>
        </p:txBody>
      </p:sp>
      <p:sp>
        <p:nvSpPr>
          <p:cNvPr id="5132" name="TextBox 26"/>
          <p:cNvSpPr txBox="1">
            <a:spLocks noChangeArrowheads="1"/>
          </p:cNvSpPr>
          <p:nvPr/>
        </p:nvSpPr>
        <p:spPr bwMode="auto">
          <a:xfrm>
            <a:off x="5203825" y="5856288"/>
            <a:ext cx="15712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400" b="1" dirty="0">
                <a:solidFill>
                  <a:srgbClr val="78BE20"/>
                </a:solidFill>
              </a:rPr>
              <a:t>invasives</a:t>
            </a:r>
          </a:p>
        </p:txBody>
      </p:sp>
      <p:sp>
        <p:nvSpPr>
          <p:cNvPr id="5133" name="TextBox 52"/>
          <p:cNvSpPr txBox="1">
            <a:spLocks noChangeArrowheads="1"/>
          </p:cNvSpPr>
          <p:nvPr/>
        </p:nvSpPr>
        <p:spPr bwMode="auto">
          <a:xfrm>
            <a:off x="533400" y="1897063"/>
            <a:ext cx="6524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Print</a:t>
            </a:r>
          </a:p>
        </p:txBody>
      </p:sp>
      <p:sp>
        <p:nvSpPr>
          <p:cNvPr id="5134" name="TextBox 53"/>
          <p:cNvSpPr txBox="1">
            <a:spLocks noChangeArrowheads="1"/>
          </p:cNvSpPr>
          <p:nvPr/>
        </p:nvSpPr>
        <p:spPr bwMode="auto">
          <a:xfrm>
            <a:off x="1831975" y="1908175"/>
            <a:ext cx="11763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Electronic</a:t>
            </a:r>
          </a:p>
        </p:txBody>
      </p:sp>
      <p:sp>
        <p:nvSpPr>
          <p:cNvPr id="5135" name="TextBox 54"/>
          <p:cNvSpPr txBox="1">
            <a:spLocks noChangeArrowheads="1"/>
          </p:cNvSpPr>
          <p:nvPr/>
        </p:nvSpPr>
        <p:spPr bwMode="auto">
          <a:xfrm>
            <a:off x="3048000" y="1927225"/>
            <a:ext cx="8350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Mobile</a:t>
            </a:r>
          </a:p>
        </p:txBody>
      </p:sp>
      <p:sp>
        <p:nvSpPr>
          <p:cNvPr id="5136" name="TextBox 55"/>
          <p:cNvSpPr txBox="1">
            <a:spLocks noChangeArrowheads="1"/>
          </p:cNvSpPr>
          <p:nvPr/>
        </p:nvSpPr>
        <p:spPr bwMode="auto">
          <a:xfrm>
            <a:off x="4219575" y="1927225"/>
            <a:ext cx="7397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Video</a:t>
            </a:r>
          </a:p>
        </p:txBody>
      </p:sp>
      <p:sp>
        <p:nvSpPr>
          <p:cNvPr id="5137" name="TextBox 56"/>
          <p:cNvSpPr txBox="1">
            <a:spLocks noChangeArrowheads="1"/>
          </p:cNvSpPr>
          <p:nvPr/>
        </p:nvSpPr>
        <p:spPr bwMode="auto">
          <a:xfrm>
            <a:off x="5362575" y="1897063"/>
            <a:ext cx="8588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Clinics</a:t>
            </a:r>
          </a:p>
        </p:txBody>
      </p:sp>
      <p:sp>
        <p:nvSpPr>
          <p:cNvPr id="5138" name="TextBox 57"/>
          <p:cNvSpPr txBox="1">
            <a:spLocks noChangeArrowheads="1"/>
          </p:cNvSpPr>
          <p:nvPr/>
        </p:nvSpPr>
        <p:spPr bwMode="auto">
          <a:xfrm>
            <a:off x="6715125" y="1862138"/>
            <a:ext cx="5715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FFS</a:t>
            </a:r>
          </a:p>
        </p:txBody>
      </p:sp>
      <p:sp>
        <p:nvSpPr>
          <p:cNvPr id="5139" name="TextBox 58"/>
          <p:cNvSpPr txBox="1">
            <a:spLocks noChangeArrowheads="1"/>
          </p:cNvSpPr>
          <p:nvPr/>
        </p:nvSpPr>
        <p:spPr bwMode="auto">
          <a:xfrm>
            <a:off x="7626350" y="1854200"/>
            <a:ext cx="10493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600" b="1" dirty="0">
                <a:solidFill>
                  <a:srgbClr val="FFFFFF"/>
                </a:solidFill>
              </a:rPr>
              <a:t>Personal</a:t>
            </a:r>
          </a:p>
        </p:txBody>
      </p:sp>
      <p:sp>
        <p:nvSpPr>
          <p:cNvPr id="61" name="Curved Right Arrow 60"/>
          <p:cNvSpPr/>
          <p:nvPr/>
        </p:nvSpPr>
        <p:spPr>
          <a:xfrm rot="8110434" flipH="1">
            <a:off x="709613" y="2155825"/>
            <a:ext cx="538162" cy="1268413"/>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2" name="Curved Right Arrow 61"/>
          <p:cNvSpPr/>
          <p:nvPr/>
        </p:nvSpPr>
        <p:spPr>
          <a:xfrm rot="8110434" flipH="1">
            <a:off x="2009775" y="2166938"/>
            <a:ext cx="534988"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3" name="Curved Right Arrow 62"/>
          <p:cNvSpPr/>
          <p:nvPr/>
        </p:nvSpPr>
        <p:spPr>
          <a:xfrm rot="8110434" flipH="1">
            <a:off x="3062288" y="2182813"/>
            <a:ext cx="538162"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4" name="Curved Right Arrow 63"/>
          <p:cNvSpPr/>
          <p:nvPr/>
        </p:nvSpPr>
        <p:spPr>
          <a:xfrm rot="13489566">
            <a:off x="7816850" y="2155825"/>
            <a:ext cx="536575" cy="1268413"/>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6" name="Curved Right Arrow 65"/>
          <p:cNvSpPr/>
          <p:nvPr/>
        </p:nvSpPr>
        <p:spPr>
          <a:xfrm rot="13489566">
            <a:off x="5521325" y="2166938"/>
            <a:ext cx="536575"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67" name="Curved Right Arrow 66"/>
          <p:cNvSpPr/>
          <p:nvPr/>
        </p:nvSpPr>
        <p:spPr>
          <a:xfrm rot="13489566">
            <a:off x="6753225" y="2166938"/>
            <a:ext cx="538163" cy="1268412"/>
          </a:xfrm>
          <a:prstGeom prst="curvedRightArrow">
            <a:avLst>
              <a:gd name="adj1" fmla="val 12374"/>
              <a:gd name="adj2" fmla="val 50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en-US" sz="2400" dirty="0">
              <a:solidFill>
                <a:srgbClr val="262626"/>
              </a:solidFill>
            </a:endParaRPr>
          </a:p>
        </p:txBody>
      </p:sp>
      <p:sp>
        <p:nvSpPr>
          <p:cNvPr id="76" name="Bent-Up Arrow 75"/>
          <p:cNvSpPr/>
          <p:nvPr/>
        </p:nvSpPr>
        <p:spPr>
          <a:xfrm>
            <a:off x="4175125" y="2278063"/>
            <a:ext cx="479425" cy="731837"/>
          </a:xfrm>
          <a:prstGeom prst="bentUpArrow">
            <a:avLst>
              <a:gd name="adj1" fmla="val 13101"/>
              <a:gd name="adj2" fmla="val 25000"/>
              <a:gd name="adj3" fmla="val 25000"/>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sz="2400" dirty="0">
              <a:solidFill>
                <a:srgbClr val="262626"/>
              </a:solidFill>
            </a:endParaRPr>
          </a:p>
        </p:txBody>
      </p:sp>
      <p:sp>
        <p:nvSpPr>
          <p:cNvPr id="9" name="Rounded Rectangle 8"/>
          <p:cNvSpPr/>
          <p:nvPr/>
        </p:nvSpPr>
        <p:spPr>
          <a:xfrm>
            <a:off x="153988" y="2613025"/>
            <a:ext cx="8732837" cy="649288"/>
          </a:xfrm>
          <a:prstGeom prst="round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GB" sz="2000" b="1" dirty="0">
                <a:solidFill>
                  <a:srgbClr val="FFFFFF"/>
                </a:solidFill>
              </a:rPr>
              <a:t>Communicating Science to Build Knowledge &amp; Capability</a:t>
            </a:r>
          </a:p>
        </p:txBody>
      </p:sp>
      <p:sp>
        <p:nvSpPr>
          <p:cNvPr id="144411" name="Title 2"/>
          <p:cNvSpPr>
            <a:spLocks noGrp="1"/>
          </p:cNvSpPr>
          <p:nvPr>
            <p:ph type="title"/>
          </p:nvPr>
        </p:nvSpPr>
        <p:spPr>
          <a:xfrm>
            <a:off x="538163" y="966788"/>
            <a:ext cx="7935912" cy="838200"/>
          </a:xfrm>
        </p:spPr>
        <p:txBody>
          <a:bodyPr/>
          <a:lstStyle/>
          <a:p>
            <a:r>
              <a:rPr lang="en-GB" altLang="en-US" dirty="0" smtClean="0"/>
              <a:t>Competencies, Content and Channels</a:t>
            </a:r>
          </a:p>
        </p:txBody>
      </p:sp>
    </p:spTree>
    <p:extLst>
      <p:ext uri="{BB962C8B-B14F-4D97-AF65-F5344CB8AC3E}">
        <p14:creationId xmlns:p14="http://schemas.microsoft.com/office/powerpoint/2010/main" xmlns="" val="178023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8" grpId="0" animBg="1"/>
      <p:bldP spid="21" grpId="0" animBg="1"/>
      <p:bldP spid="20" grpId="0" animBg="1"/>
      <p:bldP spid="17" grpId="0" animBg="1"/>
      <p:bldP spid="16" grpId="0" animBg="1"/>
      <p:bldP spid="22" grpId="0" animBg="1"/>
      <p:bldP spid="5131" grpId="0"/>
      <p:bldP spid="5132" grpId="0"/>
      <p:bldP spid="5133" grpId="0"/>
      <p:bldP spid="5134" grpId="0"/>
      <p:bldP spid="5135" grpId="0"/>
      <p:bldP spid="5136" grpId="0"/>
      <p:bldP spid="5137" grpId="0"/>
      <p:bldP spid="5138" grpId="0"/>
      <p:bldP spid="5139" grpId="0"/>
      <p:bldP spid="61" grpId="0" animBg="1"/>
      <p:bldP spid="62" grpId="0" animBg="1"/>
      <p:bldP spid="63" grpId="0" animBg="1"/>
      <p:bldP spid="64" grpId="0" animBg="1"/>
      <p:bldP spid="66" grpId="0" animBg="1"/>
      <p:bldP spid="67" grpId="0" animBg="1"/>
      <p:bldP spid="9" grpId="0" animBg="1"/>
    </p:bldLst>
  </p:timing>
</p:sld>
</file>

<file path=ppt/theme/theme1.xml><?xml version="1.0" encoding="utf-8"?>
<a:theme xmlns:a="http://schemas.openxmlformats.org/drawingml/2006/main" name="Plantwise">
  <a:themeElements>
    <a:clrScheme name="cabi brand">
      <a:dk1>
        <a:srgbClr val="42423F"/>
      </a:dk1>
      <a:lt1>
        <a:srgbClr val="FFFFFF"/>
      </a:lt1>
      <a:dk2>
        <a:srgbClr val="5BBF21"/>
      </a:dk2>
      <a:lt2>
        <a:srgbClr val="F58025"/>
      </a:lt2>
      <a:accent1>
        <a:srgbClr val="419639"/>
      </a:accent1>
      <a:accent2>
        <a:srgbClr val="FCD116"/>
      </a:accent2>
      <a:accent3>
        <a:srgbClr val="EF2B2D"/>
      </a:accent3>
      <a:accent4>
        <a:srgbClr val="7C1C51"/>
      </a:accent4>
      <a:accent5>
        <a:srgbClr val="00337F"/>
      </a:accent5>
      <a:accent6>
        <a:srgbClr val="00B5D6"/>
      </a:accent6>
      <a:hlink>
        <a:srgbClr val="5BBF21"/>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60000"/>
            <a:lumOff val="40000"/>
          </a:schemeClr>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797774"/>
        </a:dk1>
        <a:lt1>
          <a:srgbClr val="FFFFFF"/>
        </a:lt1>
        <a:dk2>
          <a:srgbClr val="5BBF21"/>
        </a:dk2>
        <a:lt2>
          <a:srgbClr val="000000"/>
        </a:lt2>
        <a:accent1>
          <a:srgbClr val="5BBF21"/>
        </a:accent1>
        <a:accent2>
          <a:srgbClr val="00FFFF"/>
        </a:accent2>
        <a:accent3>
          <a:srgbClr val="FFFFFF"/>
        </a:accent3>
        <a:accent4>
          <a:srgbClr val="666562"/>
        </a:accent4>
        <a:accent5>
          <a:srgbClr val="B5DCAB"/>
        </a:accent5>
        <a:accent6>
          <a:srgbClr val="00E7E7"/>
        </a:accent6>
        <a:hlink>
          <a:srgbClr val="FF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BI1">
  <a:themeElements>
    <a:clrScheme name="cabi brand">
      <a:dk1>
        <a:srgbClr val="262626"/>
      </a:dk1>
      <a:lt1>
        <a:srgbClr val="FFFFFF"/>
      </a:lt1>
      <a:dk2>
        <a:srgbClr val="F58025"/>
      </a:dk2>
      <a:lt2>
        <a:srgbClr val="78BE20"/>
      </a:lt2>
      <a:accent1>
        <a:srgbClr val="419639"/>
      </a:accent1>
      <a:accent2>
        <a:srgbClr val="FCD116"/>
      </a:accent2>
      <a:accent3>
        <a:srgbClr val="EF2B2D"/>
      </a:accent3>
      <a:accent4>
        <a:srgbClr val="7C1C51"/>
      </a:accent4>
      <a:accent5>
        <a:srgbClr val="00337F"/>
      </a:accent5>
      <a:accent6>
        <a:srgbClr val="00B5D6"/>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60000"/>
            <a:lumOff val="40000"/>
          </a:schemeClr>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797774"/>
        </a:dk1>
        <a:lt1>
          <a:srgbClr val="FFFFFF"/>
        </a:lt1>
        <a:dk2>
          <a:srgbClr val="5BBF21"/>
        </a:dk2>
        <a:lt2>
          <a:srgbClr val="000000"/>
        </a:lt2>
        <a:accent1>
          <a:srgbClr val="5BBF21"/>
        </a:accent1>
        <a:accent2>
          <a:srgbClr val="00FFFF"/>
        </a:accent2>
        <a:accent3>
          <a:srgbClr val="FFFFFF"/>
        </a:accent3>
        <a:accent4>
          <a:srgbClr val="666562"/>
        </a:accent4>
        <a:accent5>
          <a:srgbClr val="B5DCAB"/>
        </a:accent5>
        <a:accent6>
          <a:srgbClr val="00E7E7"/>
        </a:accent6>
        <a:hlink>
          <a:srgbClr val="FF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cabi brand">
      <a:dk1>
        <a:srgbClr val="262626"/>
      </a:dk1>
      <a:lt1>
        <a:srgbClr val="FFFFFF"/>
      </a:lt1>
      <a:dk2>
        <a:srgbClr val="F58025"/>
      </a:dk2>
      <a:lt2>
        <a:srgbClr val="78BE20"/>
      </a:lt2>
      <a:accent1>
        <a:srgbClr val="419639"/>
      </a:accent1>
      <a:accent2>
        <a:srgbClr val="FCD116"/>
      </a:accent2>
      <a:accent3>
        <a:srgbClr val="EF2B2D"/>
      </a:accent3>
      <a:accent4>
        <a:srgbClr val="7C1C51"/>
      </a:accent4>
      <a:accent5>
        <a:srgbClr val="00337F"/>
      </a:accent5>
      <a:accent6>
        <a:srgbClr val="00B5D6"/>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60000"/>
            <a:lumOff val="40000"/>
          </a:schemeClr>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797774"/>
        </a:dk1>
        <a:lt1>
          <a:srgbClr val="FFFFFF"/>
        </a:lt1>
        <a:dk2>
          <a:srgbClr val="5BBF21"/>
        </a:dk2>
        <a:lt2>
          <a:srgbClr val="000000"/>
        </a:lt2>
        <a:accent1>
          <a:srgbClr val="5BBF21"/>
        </a:accent1>
        <a:accent2>
          <a:srgbClr val="00FFFF"/>
        </a:accent2>
        <a:accent3>
          <a:srgbClr val="FFFFFF"/>
        </a:accent3>
        <a:accent4>
          <a:srgbClr val="666562"/>
        </a:accent4>
        <a:accent5>
          <a:srgbClr val="B5DCAB"/>
        </a:accent5>
        <a:accent6>
          <a:srgbClr val="00E7E7"/>
        </a:accent6>
        <a:hlink>
          <a:srgbClr val="FF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Plantwise</Template>
  <TotalTime>3348</TotalTime>
  <Words>2664</Words>
  <Application>Microsoft Office PowerPoint</Application>
  <PresentationFormat>On-screen Show (4:3)</PresentationFormat>
  <Paragraphs>561</Paragraphs>
  <Slides>34</Slides>
  <Notes>21</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Plantwise</vt:lpstr>
      <vt:lpstr>CABI1</vt:lpstr>
      <vt:lpstr>blank</vt:lpstr>
      <vt:lpstr> CABI</vt:lpstr>
      <vt:lpstr>What is CABI?</vt:lpstr>
      <vt:lpstr>Our mission</vt:lpstr>
      <vt:lpstr>We work on behalf of 48 member countries </vt:lpstr>
      <vt:lpstr>Global reach</vt:lpstr>
      <vt:lpstr>CABI’s business units</vt:lpstr>
      <vt:lpstr>CABI Revenues 2014 ($million) </vt:lpstr>
      <vt:lpstr>Strategic Goals</vt:lpstr>
      <vt:lpstr>Competencies, Content and Channels</vt:lpstr>
      <vt:lpstr>Communicating with farmers –  greater reach, frequency and impact</vt:lpstr>
      <vt:lpstr>Communicating with farmers ….. complementary channels for impact</vt:lpstr>
      <vt:lpstr>CABI in 2020 – healthy, sustainable agriculture</vt:lpstr>
      <vt:lpstr>Mapping to needs and objectives</vt:lpstr>
      <vt:lpstr>Integrated Crop Management</vt:lpstr>
      <vt:lpstr>Development Know-how</vt:lpstr>
      <vt:lpstr>Trade &amp; market access</vt:lpstr>
      <vt:lpstr>India – Africa partnerships</vt:lpstr>
      <vt:lpstr> Biological control</vt:lpstr>
      <vt:lpstr>CABI’s food security strategy – lose less, feed more</vt:lpstr>
      <vt:lpstr>Think global, act local</vt:lpstr>
      <vt:lpstr>PW Implementation 2013 </vt:lpstr>
      <vt:lpstr>How the clinics work </vt:lpstr>
      <vt:lpstr>Private Sector:  ESCO</vt:lpstr>
      <vt:lpstr>Clinics have broad reach…. Bolivia (Feb 00 – April 09)</vt:lpstr>
      <vt:lpstr>Impact Bangladesh clinics</vt:lpstr>
      <vt:lpstr>Clinic data at work</vt:lpstr>
      <vt:lpstr>Slide 27</vt:lpstr>
      <vt:lpstr>Slide 28</vt:lpstr>
      <vt:lpstr>Knowledge Bank</vt:lpstr>
      <vt:lpstr>Slide 30</vt:lpstr>
      <vt:lpstr>Comprehensive resource</vt:lpstr>
      <vt:lpstr> Value to many users</vt:lpstr>
      <vt:lpstr>What differentiates CABI from others?</vt:lpstr>
      <vt:lpstr>Slide 34</vt:lpstr>
    </vt:vector>
  </TitlesOfParts>
  <Company>CAB International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ZeelieG</dc:creator>
  <dc:description>Templates by Operandi Limited</dc:description>
  <cp:lastModifiedBy>mdieling.airca</cp:lastModifiedBy>
  <cp:revision>199</cp:revision>
  <cp:lastPrinted>2013-03-12T15:50:05Z</cp:lastPrinted>
  <dcterms:created xsi:type="dcterms:W3CDTF">2008-12-11T09:30:09Z</dcterms:created>
  <dcterms:modified xsi:type="dcterms:W3CDTF">2015-02-20T13:55:37Z</dcterms:modified>
</cp:coreProperties>
</file>