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8" r:id="rId2"/>
  </p:sldMasterIdLst>
  <p:notesMasterIdLst>
    <p:notesMasterId r:id="rId23"/>
  </p:notesMasterIdLst>
  <p:handoutMasterIdLst>
    <p:handoutMasterId r:id="rId24"/>
  </p:handoutMasterIdLst>
  <p:sldIdLst>
    <p:sldId id="280" r:id="rId3"/>
    <p:sldId id="259" r:id="rId4"/>
    <p:sldId id="293" r:id="rId5"/>
    <p:sldId id="292" r:id="rId6"/>
    <p:sldId id="294" r:id="rId7"/>
    <p:sldId id="295" r:id="rId8"/>
    <p:sldId id="296" r:id="rId9"/>
    <p:sldId id="291" r:id="rId10"/>
    <p:sldId id="297" r:id="rId11"/>
    <p:sldId id="300" r:id="rId12"/>
    <p:sldId id="301" r:id="rId13"/>
    <p:sldId id="302" r:id="rId14"/>
    <p:sldId id="298" r:id="rId15"/>
    <p:sldId id="299" r:id="rId16"/>
    <p:sldId id="260" r:id="rId17"/>
    <p:sldId id="281" r:id="rId18"/>
    <p:sldId id="267" r:id="rId19"/>
    <p:sldId id="306" r:id="rId20"/>
    <p:sldId id="307" r:id="rId21"/>
    <p:sldId id="305"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osje Hoogendoorn" initials="CH"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8271"/>
    <a:srgbClr val="FFFFFF"/>
    <a:srgbClr val="E6B82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416"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10-11T09:19:51.836" idx="13">
    <p:pos x="4800" y="2578"/>
    <p:text>replace 'involvement of women' by 'empowerment of rural women'?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884DB2B-28E9-4A01-ACB0-CF207A5E372D}" type="datetimeFigureOut">
              <a:rPr lang="en-US" smtClean="0"/>
              <a:pPr/>
              <a:t>1/31/2016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B03AB1B-BB28-468E-8EA0-42507C735BF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8435428-50DC-4415-953F-ABD87B26A1B8}" type="datetimeFigureOut">
              <a:rPr lang="en-US" smtClean="0"/>
              <a:pPr/>
              <a:t>1/31/2016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65008E8-435B-4F10-B10C-0E5AC434D14F}" type="slidenum">
              <a:rPr lang="en-US" smtClean="0"/>
              <a:pPr/>
              <a:t>‹#›</a:t>
            </a:fld>
            <a:endParaRPr lang="en-US"/>
          </a:p>
        </p:txBody>
      </p:sp>
    </p:spTree>
    <p:extLst>
      <p:ext uri="{BB962C8B-B14F-4D97-AF65-F5344CB8AC3E}">
        <p14:creationId xmlns="" xmlns:p14="http://schemas.microsoft.com/office/powerpoint/2010/main" val="1747090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31774">
              <a:defRPr/>
            </a:pPr>
            <a:r>
              <a:rPr lang="en-GB" dirty="0" smtClean="0"/>
              <a:t>ICM is based on a good understanding of the interactions between biology, environment and land management systems. Above all, it focuses on managing crops profitably but with respect for the environment in ways that suit the local conditions, and as such, </a:t>
            </a:r>
            <a:r>
              <a:rPr lang="en-GB" b="1" dirty="0" smtClean="0"/>
              <a:t>economy</a:t>
            </a:r>
            <a:r>
              <a:rPr lang="en-GB" dirty="0" smtClean="0"/>
              <a:t> and </a:t>
            </a:r>
            <a:r>
              <a:rPr lang="en-GB" b="1" dirty="0" smtClean="0"/>
              <a:t>ecology</a:t>
            </a:r>
            <a:r>
              <a:rPr lang="en-GB" dirty="0" smtClean="0"/>
              <a:t> (relationship between organisms and the environment) form the backdrop.</a:t>
            </a:r>
          </a:p>
          <a:p>
            <a:pPr defTabSz="931774">
              <a:defRPr/>
            </a:pPr>
            <a:endParaRPr lang="en-GB" dirty="0" smtClean="0"/>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C75C4329-CF87-4763-9851-98557CB71A6A}" type="slidenum">
              <a:rPr lang="en-GB" smtClean="0"/>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827139-0C9E-4920-8BD3-071E2910D601}" type="datetime1">
              <a:rPr lang="en-US" smtClean="0"/>
              <a:pPr/>
              <a:t>1/31/2016</a:t>
            </a:fld>
            <a:endParaRPr lang="en-US"/>
          </a:p>
        </p:txBody>
      </p:sp>
      <p:sp>
        <p:nvSpPr>
          <p:cNvPr id="8" name="Slide Number Placeholder 5"/>
          <p:cNvSpPr>
            <a:spLocks noGrp="1"/>
          </p:cNvSpPr>
          <p:nvPr>
            <p:ph type="sldNum" sz="quarter" idx="4"/>
          </p:nvPr>
        </p:nvSpPr>
        <p:spPr>
          <a:xfrm>
            <a:off x="381000" y="6324600"/>
            <a:ext cx="762000" cy="381000"/>
          </a:xfrm>
          <a:prstGeom prst="rect">
            <a:avLst/>
          </a:prstGeom>
        </p:spPr>
        <p:txBody>
          <a:bodyPr vert="horz" lIns="91440" tIns="45720" rIns="91440" bIns="45720" rtlCol="0" anchor="ctr"/>
          <a:lstStyle>
            <a:lvl1pPr algn="r">
              <a:defRPr sz="1200">
                <a:solidFill>
                  <a:schemeClr val="tx1">
                    <a:tint val="75000"/>
                  </a:schemeClr>
                </a:solidFill>
              </a:defRPr>
            </a:lvl1pPr>
          </a:lstStyle>
          <a:p>
            <a:fld id="{0B667081-D9C6-40E2-A499-B7E8781571F0}" type="slidenum">
              <a:rPr lang="en-US" smtClean="0"/>
              <a:pPr/>
              <a:t>‹#›</a:t>
            </a:fld>
            <a:r>
              <a:rPr lang="en-US" dirty="0" smtClean="0"/>
              <a:t> of XX</a:t>
            </a:r>
            <a:endParaRPr lang="en-US" dirty="0"/>
          </a:p>
        </p:txBody>
      </p:sp>
    </p:spTree>
    <p:extLst>
      <p:ext uri="{BB962C8B-B14F-4D97-AF65-F5344CB8AC3E}">
        <p14:creationId xmlns="" xmlns:p14="http://schemas.microsoft.com/office/powerpoint/2010/main" val="585866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Text Placeholder 3"/>
          <p:cNvSpPr>
            <a:spLocks noGrp="1"/>
          </p:cNvSpPr>
          <p:nvPr>
            <p:ph type="body" sz="quarter" idx="10"/>
          </p:nvPr>
        </p:nvSpPr>
        <p:spPr>
          <a:xfrm>
            <a:off x="820738" y="2063750"/>
            <a:ext cx="7927336" cy="458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 xmlns:p14="http://schemas.microsoft.com/office/powerpoint/2010/main" val="3551359554"/>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6" name="Text Placeholder 5"/>
          <p:cNvSpPr>
            <a:spLocks noGrp="1"/>
          </p:cNvSpPr>
          <p:nvPr>
            <p:ph type="body" sz="quarter" idx="10"/>
          </p:nvPr>
        </p:nvSpPr>
        <p:spPr>
          <a:xfrm>
            <a:off x="830262" y="2073275"/>
            <a:ext cx="3873713" cy="4421188"/>
          </a:xfrm>
        </p:spPr>
        <p:txBody>
          <a:bodyPr/>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5"/>
          <p:cNvSpPr>
            <a:spLocks noGrp="1"/>
          </p:cNvSpPr>
          <p:nvPr>
            <p:ph type="body" sz="quarter" idx="11"/>
          </p:nvPr>
        </p:nvSpPr>
        <p:spPr>
          <a:xfrm>
            <a:off x="4845377" y="2074846"/>
            <a:ext cx="3923121" cy="4421188"/>
          </a:xfrm>
        </p:spPr>
        <p:txBody>
          <a:bodyPr/>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 xmlns:p14="http://schemas.microsoft.com/office/powerpoint/2010/main" val="3825788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age &amp; Conten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29209"/>
            <a:ext cx="3132138" cy="6156000"/>
          </a:xfrm>
          <a:blipFill>
            <a:blip r:embed="rId2" cstate="email">
              <a:extLst>
                <a:ext uri="{28A0092B-C50C-407E-A947-70E740481C1C}">
                  <a14:useLocalDpi xmlns="" xmlns:a14="http://schemas.microsoft.com/office/drawing/2010/main"/>
                </a:ext>
              </a:extLst>
            </a:blip>
            <a:srcRect/>
            <a:stretch>
              <a:fillRect b="160"/>
            </a:stretch>
          </a:blipFill>
        </p:spPr>
        <p:txBody>
          <a:bodyPr/>
          <a:lstStyle>
            <a:lvl1pPr marL="0" indent="0">
              <a:buNone/>
              <a:defRPr/>
            </a:lvl1pPr>
          </a:lstStyle>
          <a:p>
            <a:r>
              <a:rPr lang="en-US" smtClean="0"/>
              <a:t>Click icon to add picture</a:t>
            </a:r>
            <a:endParaRPr lang="en-GB" dirty="0"/>
          </a:p>
        </p:txBody>
      </p:sp>
      <p:sp>
        <p:nvSpPr>
          <p:cNvPr id="11" name="Text Placeholder 10"/>
          <p:cNvSpPr>
            <a:spLocks noGrp="1"/>
          </p:cNvSpPr>
          <p:nvPr>
            <p:ph type="body" sz="quarter" idx="11"/>
          </p:nvPr>
        </p:nvSpPr>
        <p:spPr>
          <a:xfrm>
            <a:off x="3418721" y="1510884"/>
            <a:ext cx="5473758" cy="4535016"/>
          </a:xfrm>
        </p:spPr>
        <p:txBody>
          <a:bodyPr/>
          <a:lstStyle>
            <a:lvl1pPr marL="177800" indent="-177800">
              <a:buFont typeface="Arial" panose="020B0604020202020204" pitchFamily="34" charset="0"/>
              <a:buChar char="●"/>
              <a:defRPr>
                <a:latin typeface="+mn-lt"/>
              </a:defRPr>
            </a:lvl1pPr>
            <a:lvl2pPr marL="539750" indent="-177800">
              <a:buFont typeface="Arial" panose="020B0604020202020204" pitchFamily="34" charset="0"/>
              <a:buChar char="●"/>
              <a:defRPr>
                <a:latin typeface="+mn-lt"/>
              </a:defRPr>
            </a:lvl2pPr>
            <a:lvl3pPr marL="730250" indent="-177800">
              <a:buFont typeface="Arial" panose="020B0604020202020204" pitchFamily="34" charset="0"/>
              <a:buChar char="●"/>
              <a:defRPr>
                <a:latin typeface="+mn-lt"/>
              </a:defRPr>
            </a:lvl3pPr>
            <a:lvl4pPr marL="901700" indent="-177800">
              <a:buFont typeface="Arial" panose="020B0604020202020204" pitchFamily="34" charset="0"/>
              <a:buChar char="●"/>
              <a:defRPr>
                <a:latin typeface="+mn-lt"/>
              </a:defRPr>
            </a:lvl4pPr>
            <a:lvl5pPr marL="1092200" indent="-177800">
              <a:buFont typeface="Arial" panose="020B0604020202020204" pitchFamily="34" charset="0"/>
              <a:buChar cha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2" hasCustomPrompt="1"/>
          </p:nvPr>
        </p:nvSpPr>
        <p:spPr>
          <a:xfrm>
            <a:off x="3419872" y="450850"/>
            <a:ext cx="5472607" cy="914400"/>
          </a:xfrm>
        </p:spPr>
        <p:txBody>
          <a:bodyPr>
            <a:normAutofit/>
          </a:bodyPr>
          <a:lstStyle>
            <a:lvl1pPr algn="l">
              <a:buNone/>
              <a:defRPr sz="2600" b="1" baseline="0">
                <a:solidFill>
                  <a:srgbClr val="4C4C4C"/>
                </a:solidFill>
                <a:latin typeface="+mj-lt"/>
                <a:cs typeface="Arial" panose="020B0604020202020204" pitchFamily="34" charset="0"/>
              </a:defRPr>
            </a:lvl1pPr>
          </a:lstStyle>
          <a:p>
            <a:pPr lvl="0"/>
            <a:r>
              <a:rPr lang="en-GB" dirty="0" smtClean="0"/>
              <a:t>Heading here</a:t>
            </a:r>
            <a:endParaRPr lang="en-GB" dirty="0"/>
          </a:p>
        </p:txBody>
      </p:sp>
    </p:spTree>
    <p:extLst>
      <p:ext uri="{BB962C8B-B14F-4D97-AF65-F5344CB8AC3E}">
        <p14:creationId xmlns="" xmlns:p14="http://schemas.microsoft.com/office/powerpoint/2010/main" val="263316332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CD3AF17-6CE2-4FC1-A197-1062A27F9155}" type="datetimeFigureOut">
              <a:rPr lang="en-GB" smtClean="0"/>
              <a:pPr/>
              <a:t>31/01/2016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40E588-E6AA-4809-B201-D8A6A836FC7F}" type="slidenum">
              <a:rPr lang="en-GB" smtClean="0"/>
              <a:pPr/>
              <a:t>‹#›</a:t>
            </a:fld>
            <a:endParaRPr lang="en-GB"/>
          </a:p>
        </p:txBody>
      </p:sp>
    </p:spTree>
    <p:extLst>
      <p:ext uri="{BB962C8B-B14F-4D97-AF65-F5344CB8AC3E}">
        <p14:creationId xmlns="" xmlns:p14="http://schemas.microsoft.com/office/powerpoint/2010/main" val="2852863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CD3AF17-6CE2-4FC1-A197-1062A27F9155}" type="datetimeFigureOut">
              <a:rPr lang="en-GB" smtClean="0"/>
              <a:pPr/>
              <a:t>31/01/2016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40E588-E6AA-4809-B201-D8A6A836FC7F}" type="slidenum">
              <a:rPr lang="en-GB" smtClean="0"/>
              <a:pPr/>
              <a:t>‹#›</a:t>
            </a:fld>
            <a:endParaRPr lang="en-GB"/>
          </a:p>
        </p:txBody>
      </p:sp>
    </p:spTree>
    <p:extLst>
      <p:ext uri="{BB962C8B-B14F-4D97-AF65-F5344CB8AC3E}">
        <p14:creationId xmlns="" xmlns:p14="http://schemas.microsoft.com/office/powerpoint/2010/main" val="2308109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D3AF17-6CE2-4FC1-A197-1062A27F9155}" type="datetimeFigureOut">
              <a:rPr lang="en-GB" smtClean="0"/>
              <a:pPr/>
              <a:t>31/01/2016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40E588-E6AA-4809-B201-D8A6A836FC7F}" type="slidenum">
              <a:rPr lang="en-GB" smtClean="0"/>
              <a:pPr/>
              <a:t>‹#›</a:t>
            </a:fld>
            <a:endParaRPr lang="en-GB"/>
          </a:p>
        </p:txBody>
      </p:sp>
    </p:spTree>
    <p:extLst>
      <p:ext uri="{BB962C8B-B14F-4D97-AF65-F5344CB8AC3E}">
        <p14:creationId xmlns="" xmlns:p14="http://schemas.microsoft.com/office/powerpoint/2010/main" val="3588268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CD3AF17-6CE2-4FC1-A197-1062A27F9155}" type="datetimeFigureOut">
              <a:rPr lang="en-GB" smtClean="0"/>
              <a:pPr/>
              <a:t>31/01/2016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40E588-E6AA-4809-B201-D8A6A836FC7F}" type="slidenum">
              <a:rPr lang="en-GB" smtClean="0"/>
              <a:pPr/>
              <a:t>‹#›</a:t>
            </a:fld>
            <a:endParaRPr lang="en-GB"/>
          </a:p>
        </p:txBody>
      </p:sp>
    </p:spTree>
    <p:extLst>
      <p:ext uri="{BB962C8B-B14F-4D97-AF65-F5344CB8AC3E}">
        <p14:creationId xmlns="" xmlns:p14="http://schemas.microsoft.com/office/powerpoint/2010/main" val="1319003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CD3AF17-6CE2-4FC1-A197-1062A27F9155}" type="datetimeFigureOut">
              <a:rPr lang="en-GB" smtClean="0"/>
              <a:pPr/>
              <a:t>31/01/2016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40E588-E6AA-4809-B201-D8A6A836FC7F}" type="slidenum">
              <a:rPr lang="en-GB" smtClean="0"/>
              <a:pPr/>
              <a:t>‹#›</a:t>
            </a:fld>
            <a:endParaRPr lang="en-GB"/>
          </a:p>
        </p:txBody>
      </p:sp>
    </p:spTree>
    <p:extLst>
      <p:ext uri="{BB962C8B-B14F-4D97-AF65-F5344CB8AC3E}">
        <p14:creationId xmlns="" xmlns:p14="http://schemas.microsoft.com/office/powerpoint/2010/main" val="3334165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CD3AF17-6CE2-4FC1-A197-1062A27F9155}" type="datetimeFigureOut">
              <a:rPr lang="en-GB" smtClean="0"/>
              <a:pPr/>
              <a:t>31/01/2016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40E588-E6AA-4809-B201-D8A6A836FC7F}" type="slidenum">
              <a:rPr lang="en-GB" smtClean="0"/>
              <a:pPr/>
              <a:t>‹#›</a:t>
            </a:fld>
            <a:endParaRPr lang="en-GB"/>
          </a:p>
        </p:txBody>
      </p:sp>
    </p:spTree>
    <p:extLst>
      <p:ext uri="{BB962C8B-B14F-4D97-AF65-F5344CB8AC3E}">
        <p14:creationId xmlns="" xmlns:p14="http://schemas.microsoft.com/office/powerpoint/2010/main" val="2259166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D3AF17-6CE2-4FC1-A197-1062A27F9155}" type="datetimeFigureOut">
              <a:rPr lang="en-GB" smtClean="0"/>
              <a:pPr/>
              <a:t>31/01/2016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40E588-E6AA-4809-B201-D8A6A836FC7F}" type="slidenum">
              <a:rPr lang="en-GB" smtClean="0"/>
              <a:pPr/>
              <a:t>‹#›</a:t>
            </a:fld>
            <a:endParaRPr lang="en-GB"/>
          </a:p>
        </p:txBody>
      </p:sp>
    </p:spTree>
    <p:extLst>
      <p:ext uri="{BB962C8B-B14F-4D97-AF65-F5344CB8AC3E}">
        <p14:creationId xmlns="" xmlns:p14="http://schemas.microsoft.com/office/powerpoint/2010/main" val="258915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A8E28C-4CC6-46D1-B1ED-33B040EC5A0B}" type="datetime1">
              <a:rPr lang="en-US" smtClean="0"/>
              <a:pPr/>
              <a:t>1/31/2016</a:t>
            </a:fld>
            <a:endParaRPr lang="en-US"/>
          </a:p>
        </p:txBody>
      </p:sp>
      <p:sp>
        <p:nvSpPr>
          <p:cNvPr id="8" name="Slide Number Placeholder 5"/>
          <p:cNvSpPr>
            <a:spLocks noGrp="1"/>
          </p:cNvSpPr>
          <p:nvPr>
            <p:ph type="sldNum" sz="quarter" idx="4"/>
          </p:nvPr>
        </p:nvSpPr>
        <p:spPr>
          <a:xfrm>
            <a:off x="381000" y="6324600"/>
            <a:ext cx="762000" cy="381000"/>
          </a:xfrm>
          <a:prstGeom prst="rect">
            <a:avLst/>
          </a:prstGeom>
        </p:spPr>
        <p:txBody>
          <a:bodyPr vert="horz" lIns="91440" tIns="45720" rIns="91440" bIns="45720" rtlCol="0" anchor="ctr"/>
          <a:lstStyle>
            <a:lvl1pPr algn="r">
              <a:defRPr sz="1200">
                <a:solidFill>
                  <a:schemeClr val="tx1">
                    <a:tint val="75000"/>
                  </a:schemeClr>
                </a:solidFill>
              </a:defRPr>
            </a:lvl1pPr>
          </a:lstStyle>
          <a:p>
            <a:fld id="{0B667081-D9C6-40E2-A499-B7E8781571F0}" type="slidenum">
              <a:rPr lang="en-US" smtClean="0"/>
              <a:pPr/>
              <a:t>‹#›</a:t>
            </a:fld>
            <a:r>
              <a:rPr lang="en-US" dirty="0" smtClean="0"/>
              <a:t> of XX</a:t>
            </a:r>
            <a:endParaRPr lang="en-US" dirty="0"/>
          </a:p>
        </p:txBody>
      </p:sp>
    </p:spTree>
    <p:extLst>
      <p:ext uri="{BB962C8B-B14F-4D97-AF65-F5344CB8AC3E}">
        <p14:creationId xmlns="" xmlns:p14="http://schemas.microsoft.com/office/powerpoint/2010/main" val="159933281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D3AF17-6CE2-4FC1-A197-1062A27F9155}" type="datetimeFigureOut">
              <a:rPr lang="en-GB" smtClean="0"/>
              <a:pPr/>
              <a:t>31/01/2016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40E588-E6AA-4809-B201-D8A6A836FC7F}" type="slidenum">
              <a:rPr lang="en-GB" smtClean="0"/>
              <a:pPr/>
              <a:t>‹#›</a:t>
            </a:fld>
            <a:endParaRPr lang="en-GB"/>
          </a:p>
        </p:txBody>
      </p:sp>
    </p:spTree>
    <p:extLst>
      <p:ext uri="{BB962C8B-B14F-4D97-AF65-F5344CB8AC3E}">
        <p14:creationId xmlns="" xmlns:p14="http://schemas.microsoft.com/office/powerpoint/2010/main" val="293025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D3AF17-6CE2-4FC1-A197-1062A27F9155}" type="datetimeFigureOut">
              <a:rPr lang="en-GB" smtClean="0"/>
              <a:pPr/>
              <a:t>31/01/2016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40E588-E6AA-4809-B201-D8A6A836FC7F}" type="slidenum">
              <a:rPr lang="en-GB" smtClean="0"/>
              <a:pPr/>
              <a:t>‹#›</a:t>
            </a:fld>
            <a:endParaRPr lang="en-GB"/>
          </a:p>
        </p:txBody>
      </p:sp>
    </p:spTree>
    <p:extLst>
      <p:ext uri="{BB962C8B-B14F-4D97-AF65-F5344CB8AC3E}">
        <p14:creationId xmlns="" xmlns:p14="http://schemas.microsoft.com/office/powerpoint/2010/main" val="752794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CD3AF17-6CE2-4FC1-A197-1062A27F9155}" type="datetimeFigureOut">
              <a:rPr lang="en-GB" smtClean="0"/>
              <a:pPr/>
              <a:t>31/01/2016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40E588-E6AA-4809-B201-D8A6A836FC7F}" type="slidenum">
              <a:rPr lang="en-GB" smtClean="0"/>
              <a:pPr/>
              <a:t>‹#›</a:t>
            </a:fld>
            <a:endParaRPr lang="en-GB"/>
          </a:p>
        </p:txBody>
      </p:sp>
    </p:spTree>
    <p:extLst>
      <p:ext uri="{BB962C8B-B14F-4D97-AF65-F5344CB8AC3E}">
        <p14:creationId xmlns="" xmlns:p14="http://schemas.microsoft.com/office/powerpoint/2010/main" val="916416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CD3AF17-6CE2-4FC1-A197-1062A27F9155}" type="datetimeFigureOut">
              <a:rPr lang="en-GB" smtClean="0"/>
              <a:pPr/>
              <a:t>31/01/2016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40E588-E6AA-4809-B201-D8A6A836FC7F}" type="slidenum">
              <a:rPr lang="en-GB" smtClean="0"/>
              <a:pPr/>
              <a:t>‹#›</a:t>
            </a:fld>
            <a:endParaRPr lang="en-GB"/>
          </a:p>
        </p:txBody>
      </p:sp>
    </p:spTree>
    <p:extLst>
      <p:ext uri="{BB962C8B-B14F-4D97-AF65-F5344CB8AC3E}">
        <p14:creationId xmlns="" xmlns:p14="http://schemas.microsoft.com/office/powerpoint/2010/main" val="2932531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4C4769-6BD4-447B-96FA-E664DEA81378}" type="datetime1">
              <a:rPr lang="en-US" smtClean="0"/>
              <a:pPr/>
              <a:t>1/31/2016</a:t>
            </a:fld>
            <a:endParaRPr lang="en-US"/>
          </a:p>
        </p:txBody>
      </p:sp>
      <p:sp>
        <p:nvSpPr>
          <p:cNvPr id="8" name="Slide Number Placeholder 5"/>
          <p:cNvSpPr>
            <a:spLocks noGrp="1"/>
          </p:cNvSpPr>
          <p:nvPr>
            <p:ph type="sldNum" sz="quarter" idx="4"/>
          </p:nvPr>
        </p:nvSpPr>
        <p:spPr>
          <a:xfrm>
            <a:off x="381000" y="6324600"/>
            <a:ext cx="762000" cy="381000"/>
          </a:xfrm>
          <a:prstGeom prst="rect">
            <a:avLst/>
          </a:prstGeom>
        </p:spPr>
        <p:txBody>
          <a:bodyPr vert="horz" lIns="91440" tIns="45720" rIns="91440" bIns="45720" rtlCol="0" anchor="ctr"/>
          <a:lstStyle>
            <a:lvl1pPr algn="r">
              <a:defRPr sz="1200">
                <a:solidFill>
                  <a:schemeClr val="tx1">
                    <a:tint val="75000"/>
                  </a:schemeClr>
                </a:solidFill>
              </a:defRPr>
            </a:lvl1pPr>
          </a:lstStyle>
          <a:p>
            <a:fld id="{0B667081-D9C6-40E2-A499-B7E8781571F0}" type="slidenum">
              <a:rPr lang="en-US" smtClean="0"/>
              <a:pPr/>
              <a:t>‹#›</a:t>
            </a:fld>
            <a:r>
              <a:rPr lang="en-US" dirty="0" smtClean="0"/>
              <a:t> of XX</a:t>
            </a:r>
            <a:endParaRPr lang="en-US" dirty="0"/>
          </a:p>
        </p:txBody>
      </p:sp>
    </p:spTree>
    <p:extLst>
      <p:ext uri="{BB962C8B-B14F-4D97-AF65-F5344CB8AC3E}">
        <p14:creationId xmlns="" xmlns:p14="http://schemas.microsoft.com/office/powerpoint/2010/main" val="31101887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solidFill>
            <a:schemeClr val="bg1">
              <a:lumMod val="40000"/>
              <a:lumOff val="60000"/>
            </a:schemeClr>
          </a:solid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A8FEBB-D38A-46A2-9C44-6C92888F083F}" type="datetime1">
              <a:rPr lang="en-US" smtClean="0"/>
              <a:pPr/>
              <a:t>1/31/2016</a:t>
            </a:fld>
            <a:endParaRPr lang="en-US"/>
          </a:p>
        </p:txBody>
      </p:sp>
      <p:sp>
        <p:nvSpPr>
          <p:cNvPr id="9" name="Slide Number Placeholder 5"/>
          <p:cNvSpPr>
            <a:spLocks noGrp="1"/>
          </p:cNvSpPr>
          <p:nvPr>
            <p:ph type="sldNum" sz="quarter" idx="4"/>
          </p:nvPr>
        </p:nvSpPr>
        <p:spPr>
          <a:xfrm>
            <a:off x="381000" y="6324600"/>
            <a:ext cx="762000" cy="381000"/>
          </a:xfrm>
          <a:prstGeom prst="rect">
            <a:avLst/>
          </a:prstGeom>
        </p:spPr>
        <p:txBody>
          <a:bodyPr vert="horz" lIns="91440" tIns="45720" rIns="91440" bIns="45720" rtlCol="0" anchor="ctr"/>
          <a:lstStyle>
            <a:lvl1pPr algn="r">
              <a:defRPr sz="1200">
                <a:solidFill>
                  <a:schemeClr val="tx1">
                    <a:tint val="75000"/>
                  </a:schemeClr>
                </a:solidFill>
              </a:defRPr>
            </a:lvl1pPr>
          </a:lstStyle>
          <a:p>
            <a:fld id="{0B667081-D9C6-40E2-A499-B7E8781571F0}" type="slidenum">
              <a:rPr lang="en-US" smtClean="0"/>
              <a:pPr/>
              <a:t>‹#›</a:t>
            </a:fld>
            <a:r>
              <a:rPr lang="en-US" dirty="0" smtClean="0"/>
              <a:t> of XX</a:t>
            </a:r>
            <a:endParaRPr lang="en-US" dirty="0"/>
          </a:p>
        </p:txBody>
      </p:sp>
    </p:spTree>
    <p:extLst>
      <p:ext uri="{BB962C8B-B14F-4D97-AF65-F5344CB8AC3E}">
        <p14:creationId xmlns="" xmlns:p14="http://schemas.microsoft.com/office/powerpoint/2010/main" val="29237664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14599"/>
            <a:ext cx="4040188" cy="3611563"/>
          </a:xfrm>
          <a:solidFill>
            <a:schemeClr val="bg1">
              <a:lumMod val="40000"/>
              <a:lumOff val="60000"/>
            </a:schemeClr>
          </a:solidFill>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1600200"/>
            <a:ext cx="4041775" cy="792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8200" y="2514600"/>
            <a:ext cx="4041775" cy="3611563"/>
          </a:xfrm>
          <a:solidFill>
            <a:schemeClr val="accent1">
              <a:lumMod val="40000"/>
              <a:lumOff val="60000"/>
            </a:schemeClr>
          </a:solidFill>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598F27-7298-41C3-A659-B9EF566F81A3}" type="datetime1">
              <a:rPr lang="en-US" smtClean="0"/>
              <a:pPr/>
              <a:t>1/31/2016</a:t>
            </a:fld>
            <a:endParaRPr lang="en-US"/>
          </a:p>
        </p:txBody>
      </p:sp>
      <p:sp>
        <p:nvSpPr>
          <p:cNvPr id="11" name="Slide Number Placeholder 5"/>
          <p:cNvSpPr>
            <a:spLocks noGrp="1"/>
          </p:cNvSpPr>
          <p:nvPr>
            <p:ph type="sldNum" sz="quarter" idx="11"/>
          </p:nvPr>
        </p:nvSpPr>
        <p:spPr>
          <a:xfrm>
            <a:off x="381000" y="6324600"/>
            <a:ext cx="762000" cy="381000"/>
          </a:xfrm>
          <a:prstGeom prst="rect">
            <a:avLst/>
          </a:prstGeom>
        </p:spPr>
        <p:txBody>
          <a:bodyPr vert="horz" lIns="91440" tIns="45720" rIns="91440" bIns="45720" rtlCol="0" anchor="ctr"/>
          <a:lstStyle>
            <a:lvl1pPr algn="r">
              <a:defRPr sz="1200">
                <a:solidFill>
                  <a:schemeClr val="tx1">
                    <a:tint val="75000"/>
                  </a:schemeClr>
                </a:solidFill>
              </a:defRPr>
            </a:lvl1pPr>
          </a:lstStyle>
          <a:p>
            <a:fld id="{0B667081-D9C6-40E2-A499-B7E8781571F0}" type="slidenum">
              <a:rPr lang="en-US" smtClean="0"/>
              <a:pPr/>
              <a:t>‹#›</a:t>
            </a:fld>
            <a:r>
              <a:rPr lang="en-US" dirty="0" smtClean="0"/>
              <a:t> of XX</a:t>
            </a:r>
            <a:endParaRPr lang="en-US" dirty="0"/>
          </a:p>
        </p:txBody>
      </p:sp>
    </p:spTree>
    <p:extLst>
      <p:ext uri="{BB962C8B-B14F-4D97-AF65-F5344CB8AC3E}">
        <p14:creationId xmlns="" xmlns:p14="http://schemas.microsoft.com/office/powerpoint/2010/main" val="27216433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9C33E97-6C44-4EC5-B879-FDFCC9046337}" type="datetime1">
              <a:rPr lang="en-US" smtClean="0"/>
              <a:pPr/>
              <a:t>1/31/2016</a:t>
            </a:fld>
            <a:endParaRPr lang="en-US"/>
          </a:p>
        </p:txBody>
      </p:sp>
      <p:sp>
        <p:nvSpPr>
          <p:cNvPr id="7" name="Slide Number Placeholder 5"/>
          <p:cNvSpPr>
            <a:spLocks noGrp="1"/>
          </p:cNvSpPr>
          <p:nvPr>
            <p:ph type="sldNum" sz="quarter" idx="4"/>
          </p:nvPr>
        </p:nvSpPr>
        <p:spPr>
          <a:xfrm>
            <a:off x="381000" y="6324600"/>
            <a:ext cx="762000" cy="381000"/>
          </a:xfrm>
          <a:prstGeom prst="rect">
            <a:avLst/>
          </a:prstGeom>
        </p:spPr>
        <p:txBody>
          <a:bodyPr vert="horz" lIns="91440" tIns="45720" rIns="91440" bIns="45720" rtlCol="0" anchor="ctr"/>
          <a:lstStyle>
            <a:lvl1pPr algn="r">
              <a:defRPr sz="1200">
                <a:solidFill>
                  <a:schemeClr val="tx1">
                    <a:tint val="75000"/>
                  </a:schemeClr>
                </a:solidFill>
              </a:defRPr>
            </a:lvl1pPr>
          </a:lstStyle>
          <a:p>
            <a:fld id="{0B667081-D9C6-40E2-A499-B7E8781571F0}" type="slidenum">
              <a:rPr lang="en-US" smtClean="0"/>
              <a:pPr/>
              <a:t>‹#›</a:t>
            </a:fld>
            <a:r>
              <a:rPr lang="en-US" dirty="0" smtClean="0"/>
              <a:t> of XX</a:t>
            </a:r>
            <a:endParaRPr lang="en-US" dirty="0"/>
          </a:p>
        </p:txBody>
      </p:sp>
    </p:spTree>
    <p:extLst>
      <p:ext uri="{BB962C8B-B14F-4D97-AF65-F5344CB8AC3E}">
        <p14:creationId xmlns="" xmlns:p14="http://schemas.microsoft.com/office/powerpoint/2010/main" val="12500218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A26C8-8685-46CB-8D23-6E788E765D65}" type="datetime1">
              <a:rPr lang="en-US" smtClean="0"/>
              <a:pPr/>
              <a:t>1/31/2016</a:t>
            </a:fld>
            <a:endParaRPr lang="en-US"/>
          </a:p>
        </p:txBody>
      </p:sp>
      <p:sp>
        <p:nvSpPr>
          <p:cNvPr id="6" name="Slide Number Placeholder 5"/>
          <p:cNvSpPr>
            <a:spLocks noGrp="1"/>
          </p:cNvSpPr>
          <p:nvPr>
            <p:ph type="sldNum" sz="quarter" idx="4"/>
          </p:nvPr>
        </p:nvSpPr>
        <p:spPr>
          <a:xfrm>
            <a:off x="381000" y="6324600"/>
            <a:ext cx="762000" cy="381000"/>
          </a:xfrm>
          <a:prstGeom prst="rect">
            <a:avLst/>
          </a:prstGeom>
        </p:spPr>
        <p:txBody>
          <a:bodyPr vert="horz" lIns="91440" tIns="45720" rIns="91440" bIns="45720" rtlCol="0" anchor="ctr"/>
          <a:lstStyle>
            <a:lvl1pPr algn="r">
              <a:defRPr sz="1200">
                <a:solidFill>
                  <a:schemeClr val="tx1">
                    <a:tint val="75000"/>
                  </a:schemeClr>
                </a:solidFill>
              </a:defRPr>
            </a:lvl1pPr>
          </a:lstStyle>
          <a:p>
            <a:fld id="{0B667081-D9C6-40E2-A499-B7E8781571F0}" type="slidenum">
              <a:rPr lang="en-US" smtClean="0"/>
              <a:pPr/>
              <a:t>‹#›</a:t>
            </a:fld>
            <a:r>
              <a:rPr lang="en-US" dirty="0" smtClean="0"/>
              <a:t> of XX</a:t>
            </a:r>
            <a:endParaRPr lang="en-US" dirty="0"/>
          </a:p>
        </p:txBody>
      </p:sp>
    </p:spTree>
    <p:extLst>
      <p:ext uri="{BB962C8B-B14F-4D97-AF65-F5344CB8AC3E}">
        <p14:creationId xmlns="" xmlns:p14="http://schemas.microsoft.com/office/powerpoint/2010/main" val="41666971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3008313" cy="6858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838200"/>
            <a:ext cx="5111750" cy="5287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676400"/>
            <a:ext cx="3008313" cy="4449763"/>
          </a:xfrm>
          <a:solidFill>
            <a:schemeClr val="accent2">
              <a:lumMod val="40000"/>
              <a:lumOff val="60000"/>
            </a:schemeClr>
          </a:solidFill>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1903D3-2245-4383-BB65-13419705FD82}" type="datetime1">
              <a:rPr lang="en-US" smtClean="0"/>
              <a:pPr/>
              <a:t>1/31/2016</a:t>
            </a:fld>
            <a:endParaRPr lang="en-US"/>
          </a:p>
        </p:txBody>
      </p:sp>
      <p:sp>
        <p:nvSpPr>
          <p:cNvPr id="9" name="Slide Number Placeholder 5"/>
          <p:cNvSpPr>
            <a:spLocks noGrp="1"/>
          </p:cNvSpPr>
          <p:nvPr>
            <p:ph type="sldNum" sz="quarter" idx="4"/>
          </p:nvPr>
        </p:nvSpPr>
        <p:spPr>
          <a:xfrm>
            <a:off x="381000" y="6324600"/>
            <a:ext cx="762000" cy="381000"/>
          </a:xfrm>
          <a:prstGeom prst="rect">
            <a:avLst/>
          </a:prstGeom>
        </p:spPr>
        <p:txBody>
          <a:bodyPr vert="horz" lIns="91440" tIns="45720" rIns="91440" bIns="45720" rtlCol="0" anchor="ctr"/>
          <a:lstStyle>
            <a:lvl1pPr algn="r">
              <a:defRPr sz="1200">
                <a:solidFill>
                  <a:schemeClr val="tx1">
                    <a:tint val="75000"/>
                  </a:schemeClr>
                </a:solidFill>
              </a:defRPr>
            </a:lvl1pPr>
          </a:lstStyle>
          <a:p>
            <a:fld id="{0B667081-D9C6-40E2-A499-B7E8781571F0}" type="slidenum">
              <a:rPr lang="en-US" smtClean="0"/>
              <a:pPr/>
              <a:t>‹#›</a:t>
            </a:fld>
            <a:r>
              <a:rPr lang="en-US" dirty="0" smtClean="0"/>
              <a:t> of XX</a:t>
            </a:r>
            <a:endParaRPr lang="en-US" dirty="0"/>
          </a:p>
        </p:txBody>
      </p:sp>
    </p:spTree>
    <p:extLst>
      <p:ext uri="{BB962C8B-B14F-4D97-AF65-F5344CB8AC3E}">
        <p14:creationId xmlns="" xmlns:p14="http://schemas.microsoft.com/office/powerpoint/2010/main" val="298035905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14399"/>
            <a:ext cx="54864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8B1B4B-E893-46A1-96B4-E59BC4273466}" type="datetime1">
              <a:rPr lang="en-US" smtClean="0"/>
              <a:pPr/>
              <a:t>1/31/2016</a:t>
            </a:fld>
            <a:endParaRPr lang="en-US"/>
          </a:p>
        </p:txBody>
      </p:sp>
      <p:sp>
        <p:nvSpPr>
          <p:cNvPr id="9" name="Slide Number Placeholder 5"/>
          <p:cNvSpPr>
            <a:spLocks noGrp="1"/>
          </p:cNvSpPr>
          <p:nvPr>
            <p:ph type="sldNum" sz="quarter" idx="4"/>
          </p:nvPr>
        </p:nvSpPr>
        <p:spPr>
          <a:xfrm>
            <a:off x="381000" y="6324600"/>
            <a:ext cx="762000" cy="381000"/>
          </a:xfrm>
          <a:prstGeom prst="rect">
            <a:avLst/>
          </a:prstGeom>
        </p:spPr>
        <p:txBody>
          <a:bodyPr vert="horz" lIns="91440" tIns="45720" rIns="91440" bIns="45720" rtlCol="0" anchor="ctr"/>
          <a:lstStyle>
            <a:lvl1pPr algn="r">
              <a:defRPr sz="1200">
                <a:solidFill>
                  <a:schemeClr val="tx1">
                    <a:tint val="75000"/>
                  </a:schemeClr>
                </a:solidFill>
              </a:defRPr>
            </a:lvl1pPr>
          </a:lstStyle>
          <a:p>
            <a:fld id="{0B667081-D9C6-40E2-A499-B7E8781571F0}" type="slidenum">
              <a:rPr lang="en-US" smtClean="0"/>
              <a:pPr/>
              <a:t>‹#›</a:t>
            </a:fld>
            <a:r>
              <a:rPr lang="en-US" dirty="0" smtClean="0"/>
              <a:t> of XX</a:t>
            </a:r>
            <a:endParaRPr lang="en-US" dirty="0"/>
          </a:p>
        </p:txBody>
      </p:sp>
    </p:spTree>
    <p:extLst>
      <p:ext uri="{BB962C8B-B14F-4D97-AF65-F5344CB8AC3E}">
        <p14:creationId xmlns="" xmlns:p14="http://schemas.microsoft.com/office/powerpoint/2010/main" val="31654404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152" y="685800"/>
            <a:ext cx="8421848"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76400"/>
            <a:ext cx="8229600" cy="4449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676400" y="4512578"/>
            <a:ext cx="1066800" cy="349249"/>
          </a:xfrm>
          <a:prstGeom prst="rect">
            <a:avLst/>
          </a:prstGeom>
        </p:spPr>
        <p:txBody>
          <a:bodyPr vert="horz" lIns="91440" tIns="45720" rIns="91440" bIns="45720" rtlCol="0" anchor="ctr"/>
          <a:lstStyle>
            <a:lvl1pPr algn="l">
              <a:defRPr sz="1200">
                <a:solidFill>
                  <a:schemeClr val="tx1">
                    <a:tint val="75000"/>
                  </a:schemeClr>
                </a:solidFill>
              </a:defRPr>
            </a:lvl1pPr>
          </a:lstStyle>
          <a:p>
            <a:fld id="{4E567AC1-D68B-44CF-9951-62C706CB455B}" type="datetime1">
              <a:rPr lang="en-US" smtClean="0"/>
              <a:pPr/>
              <a:t>1/31/2016</a:t>
            </a:fld>
            <a:endParaRPr lang="en-US" dirty="0"/>
          </a:p>
        </p:txBody>
      </p:sp>
      <p:cxnSp>
        <p:nvCxnSpPr>
          <p:cNvPr id="9" name="Straight Connector 8"/>
          <p:cNvCxnSpPr/>
          <p:nvPr/>
        </p:nvCxnSpPr>
        <p:spPr>
          <a:xfrm>
            <a:off x="323528" y="1340768"/>
            <a:ext cx="6120680" cy="0"/>
          </a:xfrm>
          <a:prstGeom prst="line">
            <a:avLst/>
          </a:prstGeom>
          <a:ln w="41275">
            <a:solidFill>
              <a:schemeClr val="bg1"/>
            </a:solidFill>
          </a:ln>
          <a:effectLst/>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rotWithShape="1">
          <a:blip r:embed="rId14" cstate="print">
            <a:extLst>
              <a:ext uri="{28A0092B-C50C-407E-A947-70E740481C1C}">
                <a14:useLocalDpi xmlns="" xmlns:a14="http://schemas.microsoft.com/office/drawing/2010/main" val="0"/>
              </a:ext>
            </a:extLst>
          </a:blip>
          <a:srcRect l="40433" t="37946" r="41968" b="48127"/>
          <a:stretch/>
        </p:blipFill>
        <p:spPr>
          <a:xfrm>
            <a:off x="6588224" y="72616"/>
            <a:ext cx="2446679" cy="1368152"/>
          </a:xfrm>
          <a:prstGeom prst="rect">
            <a:avLst/>
          </a:prstGeom>
        </p:spPr>
      </p:pic>
      <p:sp>
        <p:nvSpPr>
          <p:cNvPr id="6" name="Slide Number Placeholder 5"/>
          <p:cNvSpPr>
            <a:spLocks noGrp="1"/>
          </p:cNvSpPr>
          <p:nvPr>
            <p:ph type="sldNum" sz="quarter" idx="4"/>
          </p:nvPr>
        </p:nvSpPr>
        <p:spPr>
          <a:xfrm>
            <a:off x="381000" y="6324600"/>
            <a:ext cx="762000" cy="381000"/>
          </a:xfrm>
          <a:prstGeom prst="rect">
            <a:avLst/>
          </a:prstGeom>
        </p:spPr>
        <p:txBody>
          <a:bodyPr vert="horz" lIns="91440" tIns="45720" rIns="91440" bIns="45720" rtlCol="0" anchor="ctr"/>
          <a:lstStyle>
            <a:lvl1pPr algn="r">
              <a:defRPr sz="1200">
                <a:solidFill>
                  <a:schemeClr val="tx1">
                    <a:tint val="75000"/>
                  </a:schemeClr>
                </a:solidFill>
              </a:defRPr>
            </a:lvl1pPr>
          </a:lstStyle>
          <a:p>
            <a:fld id="{0B667081-D9C6-40E2-A499-B7E8781571F0}" type="slidenum">
              <a:rPr lang="en-US" smtClean="0"/>
              <a:pPr/>
              <a:t>‹#›</a:t>
            </a:fld>
            <a:r>
              <a:rPr lang="en-US" dirty="0" smtClean="0"/>
              <a:t> of XX</a:t>
            </a:r>
            <a:endParaRPr lang="en-US" dirty="0"/>
          </a:p>
        </p:txBody>
      </p:sp>
    </p:spTree>
    <p:extLst>
      <p:ext uri="{BB962C8B-B14F-4D97-AF65-F5344CB8AC3E}">
        <p14:creationId xmlns="" xmlns:p14="http://schemas.microsoft.com/office/powerpoint/2010/main" val="4076232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72" r:id="rId10"/>
    <p:sldLayoutId id="2147483673" r:id="rId11"/>
    <p:sldLayoutId id="2147483674"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D3AF17-6CE2-4FC1-A197-1062A27F9155}" type="datetimeFigureOut">
              <a:rPr lang="en-GB" smtClean="0"/>
              <a:pPr/>
              <a:t>31/01/2016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40E588-E6AA-4809-B201-D8A6A836FC7F}" type="slidenum">
              <a:rPr lang="en-GB" smtClean="0"/>
              <a:pPr/>
              <a:t>‹#›</a:t>
            </a:fld>
            <a:endParaRPr lang="en-GB"/>
          </a:p>
        </p:txBody>
      </p:sp>
    </p:spTree>
    <p:extLst>
      <p:ext uri="{BB962C8B-B14F-4D97-AF65-F5344CB8AC3E}">
        <p14:creationId xmlns="" xmlns:p14="http://schemas.microsoft.com/office/powerpoint/2010/main" val="317189181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GB" dirty="0" smtClean="0"/>
              <a:t>Transforming rural liv</a:t>
            </a:r>
            <a:r>
              <a:rPr lang="en-GB" dirty="0" smtClean="0">
                <a:solidFill>
                  <a:srgbClr val="C00000"/>
                </a:solidFill>
              </a:rPr>
              <a:t>el</a:t>
            </a:r>
            <a:r>
              <a:rPr lang="en-GB" dirty="0" smtClean="0"/>
              <a:t>ihoods and landscapes: sustainable improvements to incomes, food security and the environment</a:t>
            </a:r>
            <a:endParaRPr lang="en-GB" dirty="0"/>
          </a:p>
        </p:txBody>
      </p:sp>
      <p:sp>
        <p:nvSpPr>
          <p:cNvPr id="7" name="Subtitle 6"/>
          <p:cNvSpPr>
            <a:spLocks noGrp="1"/>
          </p:cNvSpPr>
          <p:nvPr>
            <p:ph type="subTitle" idx="1"/>
          </p:nvPr>
        </p:nvSpPr>
        <p:spPr>
          <a:xfrm>
            <a:off x="1259632" y="4437112"/>
            <a:ext cx="6400800" cy="1752600"/>
          </a:xfrm>
        </p:spPr>
        <p:txBody>
          <a:bodyPr>
            <a:normAutofit/>
          </a:bodyPr>
          <a:lstStyle/>
          <a:p>
            <a:r>
              <a:rPr lang="en-GB" sz="2800" b="1" dirty="0" smtClean="0">
                <a:solidFill>
                  <a:srgbClr val="3F8271"/>
                </a:solidFill>
              </a:rPr>
              <a:t>Trevor Nicholls, CEO CABI</a:t>
            </a:r>
          </a:p>
          <a:p>
            <a:r>
              <a:rPr lang="en-GB" sz="2800" b="1" dirty="0" smtClean="0">
                <a:solidFill>
                  <a:srgbClr val="3F8271"/>
                </a:solidFill>
              </a:rPr>
              <a:t>Global </a:t>
            </a:r>
            <a:r>
              <a:rPr lang="en-GB" sz="2800" b="1" dirty="0">
                <a:solidFill>
                  <a:srgbClr val="3F8271"/>
                </a:solidFill>
              </a:rPr>
              <a:t>Landscapes Forum</a:t>
            </a:r>
          </a:p>
          <a:p>
            <a:r>
              <a:rPr lang="en-GB" sz="2800" b="1" dirty="0">
                <a:solidFill>
                  <a:srgbClr val="3F8271"/>
                </a:solidFill>
              </a:rPr>
              <a:t>Paris, December 5th 2015</a:t>
            </a:r>
          </a:p>
        </p:txBody>
      </p:sp>
    </p:spTree>
    <p:extLst>
      <p:ext uri="{BB962C8B-B14F-4D97-AF65-F5344CB8AC3E}">
        <p14:creationId xmlns="" xmlns:p14="http://schemas.microsoft.com/office/powerpoint/2010/main" val="4282015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ICM Diagrams_FINAL"/>
          <p:cNvPicPr>
            <a:picLocks noChangeAspect="1" noChangeArrowheads="1"/>
          </p:cNvPicPr>
          <p:nvPr/>
        </p:nvPicPr>
        <p:blipFill>
          <a:blip r:embed="rId3" cstate="print"/>
          <a:srcRect/>
          <a:stretch>
            <a:fillRect/>
          </a:stretch>
        </p:blipFill>
        <p:spPr bwMode="auto">
          <a:xfrm>
            <a:off x="433723" y="1473334"/>
            <a:ext cx="8010161" cy="2725386"/>
          </a:xfrm>
          <a:prstGeom prst="rect">
            <a:avLst/>
          </a:prstGeom>
          <a:noFill/>
        </p:spPr>
      </p:pic>
      <p:sp>
        <p:nvSpPr>
          <p:cNvPr id="9" name="Text Placeholder 2"/>
          <p:cNvSpPr txBox="1">
            <a:spLocks/>
          </p:cNvSpPr>
          <p:nvPr/>
        </p:nvSpPr>
        <p:spPr>
          <a:xfrm>
            <a:off x="468166" y="3629329"/>
            <a:ext cx="8102628" cy="478648"/>
          </a:xfrm>
          <a:prstGeom prst="rect">
            <a:avLst/>
          </a:prstGeom>
        </p:spPr>
        <p:txBody>
          <a:bodyPr/>
          <a:lstStyle/>
          <a:p>
            <a:pPr marL="377825" marR="0" lvl="1" indent="-376238" algn="l" defTabSz="914400" rtl="0" eaLnBrk="1" fontAlgn="base" latinLnBrk="0" hangingPunct="1">
              <a:lnSpc>
                <a:spcPct val="100000"/>
              </a:lnSpc>
              <a:spcBef>
                <a:spcPts val="0"/>
              </a:spcBef>
              <a:spcAft>
                <a:spcPts val="600"/>
              </a:spcAft>
              <a:buClr>
                <a:schemeClr val="bg2"/>
              </a:buClr>
              <a:buSzPct val="75000"/>
              <a:tabLst/>
              <a:defRPr/>
            </a:pPr>
            <a:endParaRPr kumimoji="0" lang="en-GB" sz="2400" b="0" i="0" u="none" strike="noStrike" kern="0" cap="none" spc="0" normalizeH="0" baseline="0" noProof="0" dirty="0" smtClean="0">
              <a:ln>
                <a:noFill/>
              </a:ln>
              <a:solidFill>
                <a:schemeClr val="tx1"/>
              </a:solidFill>
              <a:effectLst/>
              <a:uLnTx/>
              <a:uFillTx/>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2400" b="0" i="0" u="none" strike="noStrike" kern="0" cap="none" spc="0" normalizeH="0" baseline="0" noProof="0" dirty="0">
              <a:ln>
                <a:noFill/>
              </a:ln>
              <a:solidFill>
                <a:schemeClr val="tx1"/>
              </a:solidFill>
              <a:effectLst/>
              <a:uLnTx/>
              <a:uFillTx/>
              <a:latin typeface="+mn-lt"/>
              <a:ea typeface="+mn-ea"/>
              <a:cs typeface="+mn-cs"/>
            </a:endParaRPr>
          </a:p>
        </p:txBody>
      </p:sp>
      <p:sp>
        <p:nvSpPr>
          <p:cNvPr id="4" name="Text Placeholder 2"/>
          <p:cNvSpPr txBox="1">
            <a:spLocks/>
          </p:cNvSpPr>
          <p:nvPr/>
        </p:nvSpPr>
        <p:spPr>
          <a:xfrm>
            <a:off x="470438" y="4068336"/>
            <a:ext cx="8102628" cy="803915"/>
          </a:xfrm>
          <a:prstGeom prst="rect">
            <a:avLst/>
          </a:prstGeom>
        </p:spPr>
        <p:txBody>
          <a:bodyPr/>
          <a:lstStyle/>
          <a:p>
            <a:pPr marL="377825" marR="0" lvl="1" indent="-376238" algn="l" defTabSz="914400" rtl="0" eaLnBrk="1" fontAlgn="base" latinLnBrk="0" hangingPunct="1">
              <a:lnSpc>
                <a:spcPct val="100000"/>
              </a:lnSpc>
              <a:spcBef>
                <a:spcPts val="0"/>
              </a:spcBef>
              <a:spcAft>
                <a:spcPts val="600"/>
              </a:spcAft>
              <a:buClr>
                <a:schemeClr val="bg2"/>
              </a:buClr>
              <a:buSzPct val="75000"/>
              <a:tabLst/>
              <a:defRPr/>
            </a:pPr>
            <a:endParaRPr kumimoji="0" lang="en-GB" sz="2400" b="0" i="0" u="none" strike="noStrike" kern="0" cap="none" spc="0" normalizeH="0" baseline="0" noProof="0" dirty="0" smtClean="0">
              <a:ln>
                <a:noFill/>
              </a:ln>
              <a:solidFill>
                <a:schemeClr val="tx1"/>
              </a:solidFill>
              <a:effectLst/>
              <a:uLnTx/>
              <a:uFillTx/>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2400" b="0" i="0" u="none" strike="noStrike" kern="0" cap="none" spc="0" normalizeH="0" baseline="0" noProof="0" dirty="0">
              <a:ln>
                <a:noFill/>
              </a:ln>
              <a:solidFill>
                <a:schemeClr val="tx1"/>
              </a:solidFill>
              <a:effectLst/>
              <a:uLnTx/>
              <a:uFillTx/>
              <a:latin typeface="+mn-lt"/>
              <a:ea typeface="+mn-ea"/>
              <a:cs typeface="+mn-cs"/>
            </a:endParaRPr>
          </a:p>
        </p:txBody>
      </p:sp>
      <p:sp>
        <p:nvSpPr>
          <p:cNvPr id="7" name="Text Placeholder 2"/>
          <p:cNvSpPr txBox="1">
            <a:spLocks/>
          </p:cNvSpPr>
          <p:nvPr/>
        </p:nvSpPr>
        <p:spPr>
          <a:xfrm>
            <a:off x="468463" y="3626987"/>
            <a:ext cx="8102628" cy="441350"/>
          </a:xfrm>
          <a:prstGeom prst="rect">
            <a:avLst/>
          </a:prstGeom>
        </p:spPr>
        <p:txBody>
          <a:bodyPr/>
          <a:lstStyle/>
          <a:p>
            <a:pPr marL="377825" lvl="1" indent="-376238">
              <a:spcBef>
                <a:spcPts val="0"/>
              </a:spcBef>
              <a:spcAft>
                <a:spcPts val="600"/>
              </a:spcAft>
              <a:buClr>
                <a:schemeClr val="bg2"/>
              </a:buClr>
              <a:buSzPct val="75000"/>
              <a:buFont typeface="Arial" charset="0"/>
              <a:buChar char="●"/>
            </a:pPr>
            <a:endParaRPr kumimoji="0" lang="en-GB" sz="2400" b="0" i="0" u="none" strike="noStrike" kern="0" cap="none" spc="0" normalizeH="0" baseline="0" noProof="0" dirty="0">
              <a:ln>
                <a:noFill/>
              </a:ln>
              <a:solidFill>
                <a:schemeClr val="tx1"/>
              </a:solidFill>
              <a:effectLst/>
              <a:uLnTx/>
              <a:uFillTx/>
              <a:latin typeface="+mn-lt"/>
              <a:ea typeface="+mn-ea"/>
              <a:cs typeface="+mn-cs"/>
            </a:endParaRPr>
          </a:p>
        </p:txBody>
      </p:sp>
      <p:sp>
        <p:nvSpPr>
          <p:cNvPr id="2" name="Title 1"/>
          <p:cNvSpPr>
            <a:spLocks noGrp="1"/>
          </p:cNvSpPr>
          <p:nvPr>
            <p:ph type="title"/>
          </p:nvPr>
        </p:nvSpPr>
        <p:spPr>
          <a:xfrm>
            <a:off x="322116" y="476672"/>
            <a:ext cx="7937369" cy="838200"/>
          </a:xfrm>
        </p:spPr>
        <p:txBody>
          <a:bodyPr>
            <a:normAutofit/>
          </a:bodyPr>
          <a:lstStyle/>
          <a:p>
            <a:pPr algn="l"/>
            <a:r>
              <a:rPr lang="en-GB" sz="3600" dirty="0" smtClean="0"/>
              <a:t>Integrated Crop Management</a:t>
            </a:r>
            <a:endParaRPr lang="en-GB" sz="3600" dirty="0"/>
          </a:p>
        </p:txBody>
      </p:sp>
      <p:sp>
        <p:nvSpPr>
          <p:cNvPr id="3" name="Text Placeholder 2"/>
          <p:cNvSpPr>
            <a:spLocks noGrp="1"/>
          </p:cNvSpPr>
          <p:nvPr>
            <p:ph type="body" sz="quarter" idx="10"/>
          </p:nvPr>
        </p:nvSpPr>
        <p:spPr>
          <a:xfrm>
            <a:off x="470438" y="4786322"/>
            <a:ext cx="8350034" cy="1857388"/>
          </a:xfrm>
        </p:spPr>
        <p:txBody>
          <a:bodyPr>
            <a:noAutofit/>
          </a:bodyPr>
          <a:lstStyle/>
          <a:p>
            <a:pPr>
              <a:buClr>
                <a:schemeClr val="accent1"/>
              </a:buClr>
              <a:buSzPct val="90000"/>
            </a:pPr>
            <a:r>
              <a:rPr lang="en-GB" sz="2000" dirty="0" smtClean="0">
                <a:solidFill>
                  <a:srgbClr val="3F8271"/>
                </a:solidFill>
              </a:rPr>
              <a:t>understand </a:t>
            </a:r>
            <a:r>
              <a:rPr lang="en-GB" sz="2000" dirty="0">
                <a:solidFill>
                  <a:srgbClr val="3F8271"/>
                </a:solidFill>
              </a:rPr>
              <a:t>interactions between biology, land management and environment</a:t>
            </a:r>
          </a:p>
          <a:p>
            <a:pPr>
              <a:buClr>
                <a:schemeClr val="accent1"/>
              </a:buClr>
              <a:buSzPct val="90000"/>
            </a:pPr>
            <a:r>
              <a:rPr lang="en-GB" sz="2000" dirty="0" smtClean="0">
                <a:solidFill>
                  <a:srgbClr val="3F8271"/>
                </a:solidFill>
              </a:rPr>
              <a:t>focus </a:t>
            </a:r>
            <a:r>
              <a:rPr lang="en-GB" sz="2000" dirty="0">
                <a:solidFill>
                  <a:srgbClr val="3F8271"/>
                </a:solidFill>
              </a:rPr>
              <a:t>on managing crops profitably but with respect for the local </a:t>
            </a:r>
            <a:r>
              <a:rPr lang="en-GB" sz="2000" dirty="0" smtClean="0">
                <a:solidFill>
                  <a:srgbClr val="3F8271"/>
                </a:solidFill>
              </a:rPr>
              <a:t>conditions</a:t>
            </a:r>
            <a:endParaRPr lang="en-GB" sz="2000" dirty="0">
              <a:solidFill>
                <a:srgbClr val="3F8271"/>
              </a:solidFill>
            </a:endParaRPr>
          </a:p>
          <a:p>
            <a:pPr>
              <a:buClr>
                <a:schemeClr val="accent1"/>
              </a:buClr>
              <a:buSzPct val="90000"/>
            </a:pPr>
            <a:r>
              <a:rPr lang="en-GB" sz="2000" dirty="0">
                <a:solidFill>
                  <a:srgbClr val="3F8271"/>
                </a:solidFill>
              </a:rPr>
              <a:t>aim to minimize dependency </a:t>
            </a:r>
            <a:r>
              <a:rPr lang="en-GB" sz="2000" dirty="0" smtClean="0">
                <a:solidFill>
                  <a:srgbClr val="3F8271"/>
                </a:solidFill>
              </a:rPr>
              <a:t>on chemical inputs</a:t>
            </a:r>
            <a:endParaRPr lang="en-GB" sz="2000" dirty="0">
              <a:solidFill>
                <a:srgbClr val="3F8271"/>
              </a:solidFill>
            </a:endParaRPr>
          </a:p>
          <a:p>
            <a:pPr>
              <a:buClr>
                <a:schemeClr val="accent1"/>
              </a:buClr>
              <a:buSzPct val="90000"/>
            </a:pPr>
            <a:r>
              <a:rPr lang="en-GB" sz="2000" dirty="0">
                <a:solidFill>
                  <a:srgbClr val="3F8271"/>
                </a:solidFill>
              </a:rPr>
              <a:t>integrate production practices to optimize crop health</a:t>
            </a:r>
          </a:p>
          <a:p>
            <a:pPr>
              <a:buClr>
                <a:schemeClr val="accent1"/>
              </a:buClr>
              <a:buSzPct val="90000"/>
            </a:pPr>
            <a:r>
              <a:rPr lang="en-GB" sz="2000" dirty="0">
                <a:solidFill>
                  <a:srgbClr val="3F8271"/>
                </a:solidFill>
              </a:rPr>
              <a:t>selection and adaptation to local situation</a:t>
            </a:r>
          </a:p>
          <a:p>
            <a:pPr marL="342900" indent="-342900">
              <a:buClr>
                <a:schemeClr val="accent1"/>
              </a:buClr>
              <a:buSzPct val="90000"/>
              <a:buFont typeface="Wingdings" pitchFamily="2" charset="2"/>
              <a:buChar char="Ø"/>
            </a:pPr>
            <a:endParaRPr lang="en-GB" sz="1600" dirty="0"/>
          </a:p>
        </p:txBody>
      </p:sp>
      <p:sp>
        <p:nvSpPr>
          <p:cNvPr id="5" name="Rectangle 4"/>
          <p:cNvSpPr/>
          <p:nvPr/>
        </p:nvSpPr>
        <p:spPr>
          <a:xfrm>
            <a:off x="578139" y="4142166"/>
            <a:ext cx="7887226" cy="400110"/>
          </a:xfrm>
          <a:prstGeom prst="rect">
            <a:avLst/>
          </a:prstGeom>
        </p:spPr>
        <p:txBody>
          <a:bodyPr wrap="square">
            <a:spAutoFit/>
          </a:bodyPr>
          <a:lstStyle/>
          <a:p>
            <a:pPr algn="ctr">
              <a:spcBef>
                <a:spcPct val="0"/>
              </a:spcBef>
            </a:pPr>
            <a:r>
              <a:rPr lang="en-GB" sz="2000" b="1" dirty="0">
                <a:latin typeface="+mj-lt"/>
                <a:ea typeface="+mj-ea"/>
                <a:cs typeface="+mj-cs"/>
              </a:rPr>
              <a:t>Healthy plants, people &amp; animals  living in a healthy environment </a:t>
            </a:r>
          </a:p>
        </p:txBody>
      </p:sp>
    </p:spTree>
    <p:extLst>
      <p:ext uri="{BB962C8B-B14F-4D97-AF65-F5344CB8AC3E}">
        <p14:creationId xmlns="" xmlns:p14="http://schemas.microsoft.com/office/powerpoint/2010/main" val="46633476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600" dirty="0" smtClean="0"/>
              <a:t>The Broader Context</a:t>
            </a:r>
            <a:endParaRPr lang="en-GB" sz="3600" dirty="0"/>
          </a:p>
        </p:txBody>
      </p:sp>
      <p:sp>
        <p:nvSpPr>
          <p:cNvPr id="3" name="Text Placeholder 2"/>
          <p:cNvSpPr>
            <a:spLocks noGrp="1"/>
          </p:cNvSpPr>
          <p:nvPr>
            <p:ph type="body" sz="quarter" idx="10"/>
          </p:nvPr>
        </p:nvSpPr>
        <p:spPr>
          <a:xfrm>
            <a:off x="323528" y="1556792"/>
            <a:ext cx="8208912" cy="4801166"/>
          </a:xfrm>
        </p:spPr>
        <p:txBody>
          <a:bodyPr>
            <a:noAutofit/>
          </a:bodyPr>
          <a:lstStyle/>
          <a:p>
            <a:r>
              <a:rPr lang="en-GB" sz="2800" dirty="0">
                <a:solidFill>
                  <a:schemeClr val="accent1"/>
                </a:solidFill>
              </a:rPr>
              <a:t>Need for integrated landscape planning to support both development and conservation</a:t>
            </a:r>
          </a:p>
          <a:p>
            <a:r>
              <a:rPr lang="en-GB" sz="2800" dirty="0">
                <a:solidFill>
                  <a:schemeClr val="accent1"/>
                </a:solidFill>
              </a:rPr>
              <a:t>Recognize complex system interactions and transboundary issues</a:t>
            </a:r>
          </a:p>
          <a:p>
            <a:r>
              <a:rPr lang="en-GB" sz="2800" dirty="0">
                <a:solidFill>
                  <a:schemeClr val="accent1"/>
                </a:solidFill>
              </a:rPr>
              <a:t>Preserve or restore ecosystem services</a:t>
            </a:r>
          </a:p>
          <a:p>
            <a:r>
              <a:rPr lang="en-GB" sz="2800" dirty="0">
                <a:solidFill>
                  <a:schemeClr val="accent1"/>
                </a:solidFill>
              </a:rPr>
              <a:t>Protect biodiversity and combat invasive species</a:t>
            </a:r>
          </a:p>
          <a:p>
            <a:r>
              <a:rPr lang="en-GB" sz="2800" dirty="0">
                <a:solidFill>
                  <a:schemeClr val="accent1"/>
                </a:solidFill>
              </a:rPr>
              <a:t>Develop new agriculture practices to adapt to climate </a:t>
            </a:r>
            <a:r>
              <a:rPr lang="en-GB" sz="2800" dirty="0" smtClean="0">
                <a:solidFill>
                  <a:schemeClr val="accent1"/>
                </a:solidFill>
              </a:rPr>
              <a:t>change</a:t>
            </a:r>
          </a:p>
          <a:p>
            <a:r>
              <a:rPr lang="en-GB" sz="2800" dirty="0">
                <a:solidFill>
                  <a:schemeClr val="accent1"/>
                </a:solidFill>
              </a:rPr>
              <a:t>Improve land use planning to adapt to climate impacts</a:t>
            </a:r>
          </a:p>
          <a:p>
            <a:endParaRPr lang="en-GB" sz="2800" dirty="0">
              <a:solidFill>
                <a:schemeClr val="accent1"/>
              </a:solidFill>
            </a:endParaRPr>
          </a:p>
          <a:p>
            <a:endParaRPr lang="en-GB" sz="2800" dirty="0"/>
          </a:p>
        </p:txBody>
      </p:sp>
    </p:spTree>
    <p:extLst>
      <p:ext uri="{BB962C8B-B14F-4D97-AF65-F5344CB8AC3E}">
        <p14:creationId xmlns="" xmlns:p14="http://schemas.microsoft.com/office/powerpoint/2010/main" val="269246080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600" dirty="0" smtClean="0"/>
              <a:t>Ensure local support</a:t>
            </a:r>
            <a:endParaRPr lang="en-GB" sz="3600" dirty="0"/>
          </a:p>
        </p:txBody>
      </p:sp>
      <p:sp>
        <p:nvSpPr>
          <p:cNvPr id="3" name="Text Placeholder 2"/>
          <p:cNvSpPr>
            <a:spLocks noGrp="1"/>
          </p:cNvSpPr>
          <p:nvPr>
            <p:ph type="body" sz="quarter" idx="10"/>
          </p:nvPr>
        </p:nvSpPr>
        <p:spPr>
          <a:xfrm>
            <a:off x="539552" y="1484785"/>
            <a:ext cx="8208912" cy="2229968"/>
          </a:xfrm>
        </p:spPr>
        <p:txBody>
          <a:bodyPr>
            <a:normAutofit/>
          </a:bodyPr>
          <a:lstStyle/>
          <a:p>
            <a:r>
              <a:rPr lang="en-GB" sz="2400" dirty="0" smtClean="0">
                <a:solidFill>
                  <a:srgbClr val="3F8271"/>
                </a:solidFill>
              </a:rPr>
              <a:t>Communicate widely to gain buy-in of all stakeholder groups</a:t>
            </a:r>
          </a:p>
          <a:p>
            <a:r>
              <a:rPr lang="en-GB" sz="2400" dirty="0" smtClean="0">
                <a:solidFill>
                  <a:srgbClr val="3F8271"/>
                </a:solidFill>
              </a:rPr>
              <a:t>Integrate local knowledge, customs and traditions</a:t>
            </a:r>
          </a:p>
          <a:p>
            <a:r>
              <a:rPr lang="en-GB" sz="2400" dirty="0" smtClean="0">
                <a:solidFill>
                  <a:srgbClr val="3F8271"/>
                </a:solidFill>
              </a:rPr>
              <a:t>Actively involve women and youth</a:t>
            </a:r>
          </a:p>
          <a:p>
            <a:r>
              <a:rPr lang="en-GB" sz="2400" dirty="0" smtClean="0">
                <a:solidFill>
                  <a:srgbClr val="3F8271"/>
                </a:solidFill>
              </a:rPr>
              <a:t>Put research into use packages with simple information support</a:t>
            </a:r>
          </a:p>
          <a:p>
            <a:r>
              <a:rPr lang="en-GB" sz="2400" dirty="0" smtClean="0">
                <a:solidFill>
                  <a:srgbClr val="3F8271"/>
                </a:solidFill>
              </a:rPr>
              <a:t>Provide evidence of impact</a:t>
            </a:r>
            <a:endParaRPr lang="en-GB" sz="2400" dirty="0">
              <a:solidFill>
                <a:srgbClr val="3F8271"/>
              </a:solidFill>
            </a:endParaRPr>
          </a:p>
        </p:txBody>
      </p:sp>
      <p:pic>
        <p:nvPicPr>
          <p:cNvPr id="4" name="Picture 6" descr="SLIDE-28"/>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18127" b="5771"/>
          <a:stretch/>
        </p:blipFill>
        <p:spPr bwMode="auto">
          <a:xfrm>
            <a:off x="681826" y="3786190"/>
            <a:ext cx="4818868" cy="2517563"/>
          </a:xfrm>
          <a:prstGeom prst="rect">
            <a:avLst/>
          </a:prstGeom>
          <a:noFill/>
          <a:ln w="12700">
            <a:solidFill>
              <a:schemeClr val="accent1"/>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2872216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20688"/>
            <a:ext cx="8421848" cy="914400"/>
          </a:xfrm>
        </p:spPr>
        <p:txBody>
          <a:bodyPr>
            <a:normAutofit/>
          </a:bodyPr>
          <a:lstStyle/>
          <a:p>
            <a:pPr algn="l"/>
            <a:r>
              <a:rPr lang="en-GB" sz="3600" dirty="0" smtClean="0"/>
              <a:t>How Governments can help</a:t>
            </a:r>
            <a:endParaRPr lang="en-GB" sz="3600" dirty="0"/>
          </a:p>
        </p:txBody>
      </p:sp>
      <p:sp>
        <p:nvSpPr>
          <p:cNvPr id="3" name="Content Placeholder 2"/>
          <p:cNvSpPr>
            <a:spLocks noGrp="1"/>
          </p:cNvSpPr>
          <p:nvPr>
            <p:ph idx="1"/>
          </p:nvPr>
        </p:nvSpPr>
        <p:spPr>
          <a:xfrm>
            <a:off x="251520" y="1988841"/>
            <a:ext cx="4891984" cy="4083365"/>
          </a:xfrm>
        </p:spPr>
        <p:txBody>
          <a:bodyPr>
            <a:normAutofit fontScale="77500" lnSpcReduction="20000"/>
          </a:bodyPr>
          <a:lstStyle/>
          <a:p>
            <a:r>
              <a:rPr lang="en-GB" sz="3100" dirty="0">
                <a:solidFill>
                  <a:srgbClr val="3F8271"/>
                </a:solidFill>
              </a:rPr>
              <a:t>Joined up policies for agriculture, health and </a:t>
            </a:r>
            <a:r>
              <a:rPr lang="en-GB" sz="3100" dirty="0" smtClean="0">
                <a:solidFill>
                  <a:srgbClr val="3F8271"/>
                </a:solidFill>
              </a:rPr>
              <a:t>trade</a:t>
            </a:r>
          </a:p>
          <a:p>
            <a:r>
              <a:rPr lang="en-GB" sz="3100" dirty="0" smtClean="0">
                <a:solidFill>
                  <a:srgbClr val="3F8271"/>
                </a:solidFill>
              </a:rPr>
              <a:t>Local, national, regional perspectives</a:t>
            </a:r>
            <a:endParaRPr lang="en-GB" sz="3100" dirty="0">
              <a:solidFill>
                <a:srgbClr val="3F8271"/>
              </a:solidFill>
            </a:endParaRPr>
          </a:p>
          <a:p>
            <a:r>
              <a:rPr lang="en-GB" sz="3100" dirty="0">
                <a:solidFill>
                  <a:srgbClr val="3F8271"/>
                </a:solidFill>
              </a:rPr>
              <a:t>Communications – particularly mobile</a:t>
            </a:r>
          </a:p>
          <a:p>
            <a:r>
              <a:rPr lang="en-GB" sz="3100" dirty="0">
                <a:solidFill>
                  <a:srgbClr val="3F8271"/>
                </a:solidFill>
              </a:rPr>
              <a:t>Physical access – goods in and out</a:t>
            </a:r>
          </a:p>
          <a:p>
            <a:r>
              <a:rPr lang="en-GB" sz="3100" dirty="0">
                <a:solidFill>
                  <a:srgbClr val="3F8271"/>
                </a:solidFill>
              </a:rPr>
              <a:t>Access to finance, credit, insurance</a:t>
            </a:r>
          </a:p>
          <a:p>
            <a:r>
              <a:rPr lang="en-GB" sz="3100" dirty="0">
                <a:solidFill>
                  <a:srgbClr val="3F8271"/>
                </a:solidFill>
              </a:rPr>
              <a:t>Infrastructure, health and education</a:t>
            </a:r>
          </a:p>
          <a:p>
            <a:r>
              <a:rPr lang="en-GB" sz="3100" dirty="0">
                <a:solidFill>
                  <a:srgbClr val="3F8271"/>
                </a:solidFill>
              </a:rPr>
              <a:t>Stimulate private sector </a:t>
            </a:r>
            <a:r>
              <a:rPr lang="en-GB" sz="3100" dirty="0" smtClean="0">
                <a:solidFill>
                  <a:srgbClr val="3F8271"/>
                </a:solidFill>
              </a:rPr>
              <a:t>partnerships</a:t>
            </a:r>
            <a:endParaRPr lang="en-GB" sz="3100" dirty="0">
              <a:solidFill>
                <a:srgbClr val="3F8271"/>
              </a:solidFill>
            </a:endParaRPr>
          </a:p>
        </p:txBody>
      </p:sp>
      <p:pic>
        <p:nvPicPr>
          <p:cNvPr id="6" name="Picture 8" descr="Picture1.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57818" y="1772817"/>
            <a:ext cx="3500462" cy="4013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570703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7937369" cy="838200"/>
          </a:xfrm>
        </p:spPr>
        <p:txBody>
          <a:bodyPr>
            <a:noAutofit/>
          </a:bodyPr>
          <a:lstStyle/>
          <a:p>
            <a:pPr algn="l"/>
            <a:r>
              <a:rPr lang="en-GB" sz="3200" dirty="0" smtClean="0"/>
              <a:t/>
            </a:r>
            <a:br>
              <a:rPr lang="en-GB" sz="3200" dirty="0" smtClean="0"/>
            </a:br>
            <a:r>
              <a:rPr lang="en-GB" sz="3600" dirty="0" smtClean="0"/>
              <a:t>More viable communities</a:t>
            </a:r>
            <a:r>
              <a:rPr lang="en-GB" sz="3200" dirty="0" smtClean="0"/>
              <a:t/>
            </a:r>
            <a:br>
              <a:rPr lang="en-GB" sz="3200" dirty="0" smtClean="0"/>
            </a:br>
            <a:endParaRPr lang="en-GB" sz="3200" dirty="0"/>
          </a:p>
        </p:txBody>
      </p:sp>
      <p:sp>
        <p:nvSpPr>
          <p:cNvPr id="4" name="Text Placeholder 3"/>
          <p:cNvSpPr>
            <a:spLocks noGrp="1"/>
          </p:cNvSpPr>
          <p:nvPr>
            <p:ph type="body" sz="quarter" idx="10"/>
          </p:nvPr>
        </p:nvSpPr>
        <p:spPr>
          <a:xfrm>
            <a:off x="381001" y="1816124"/>
            <a:ext cx="3873713" cy="2970198"/>
          </a:xfrm>
        </p:spPr>
        <p:txBody>
          <a:bodyPr/>
          <a:lstStyle/>
          <a:p>
            <a:r>
              <a:rPr lang="en-GB" sz="2200" b="1" i="1" dirty="0" smtClean="0">
                <a:solidFill>
                  <a:schemeClr val="tx2">
                    <a:lumMod val="75000"/>
                  </a:schemeClr>
                </a:solidFill>
              </a:rPr>
              <a:t>Reducing risk</a:t>
            </a:r>
            <a:endParaRPr lang="en-GB" sz="2200" b="1" i="1" dirty="0">
              <a:solidFill>
                <a:schemeClr val="tx2">
                  <a:lumMod val="75000"/>
                </a:schemeClr>
              </a:solidFill>
            </a:endParaRPr>
          </a:p>
        </p:txBody>
      </p:sp>
      <p:sp>
        <p:nvSpPr>
          <p:cNvPr id="6" name="Text Placeholder 5"/>
          <p:cNvSpPr>
            <a:spLocks noGrp="1"/>
          </p:cNvSpPr>
          <p:nvPr>
            <p:ph type="body" sz="quarter" idx="11"/>
          </p:nvPr>
        </p:nvSpPr>
        <p:spPr>
          <a:xfrm>
            <a:off x="4895850" y="1816124"/>
            <a:ext cx="3923121" cy="2827322"/>
          </a:xfrm>
        </p:spPr>
        <p:txBody>
          <a:bodyPr/>
          <a:lstStyle/>
          <a:p>
            <a:r>
              <a:rPr lang="en-GB" sz="2200" b="1" i="1" dirty="0" smtClean="0">
                <a:solidFill>
                  <a:schemeClr val="tx2">
                    <a:lumMod val="75000"/>
                  </a:schemeClr>
                </a:solidFill>
              </a:rPr>
              <a:t>Increasing sustainability</a:t>
            </a:r>
            <a:endParaRPr lang="en-GB" sz="2200" b="1" i="1" dirty="0">
              <a:solidFill>
                <a:schemeClr val="tx2">
                  <a:lumMod val="75000"/>
                </a:schemeClr>
              </a:solidFill>
            </a:endParaRPr>
          </a:p>
        </p:txBody>
      </p:sp>
      <p:sp>
        <p:nvSpPr>
          <p:cNvPr id="5" name="Content Placeholder 4"/>
          <p:cNvSpPr>
            <a:spLocks noGrp="1"/>
          </p:cNvSpPr>
          <p:nvPr>
            <p:ph sz="quarter" idx="4294967295"/>
          </p:nvPr>
        </p:nvSpPr>
        <p:spPr>
          <a:xfrm>
            <a:off x="381001" y="2257033"/>
            <a:ext cx="3898900" cy="2443162"/>
          </a:xfrm>
          <a:solidFill>
            <a:schemeClr val="bg1">
              <a:lumMod val="60000"/>
              <a:lumOff val="40000"/>
            </a:schemeClr>
          </a:solidFill>
          <a:ln/>
        </p:spPr>
        <p:style>
          <a:lnRef idx="0">
            <a:schemeClr val="accent6"/>
          </a:lnRef>
          <a:fillRef idx="3">
            <a:schemeClr val="accent6"/>
          </a:fillRef>
          <a:effectRef idx="3">
            <a:schemeClr val="accent6"/>
          </a:effectRef>
          <a:fontRef idx="minor">
            <a:schemeClr val="lt1"/>
          </a:fontRef>
        </p:style>
        <p:txBody>
          <a:bodyPr>
            <a:normAutofit lnSpcReduction="10000"/>
          </a:bodyPr>
          <a:lstStyle/>
          <a:p>
            <a:pPr marL="342900" indent="-342900">
              <a:spcBef>
                <a:spcPts val="600"/>
              </a:spcBef>
              <a:buFont typeface="Wingdings" pitchFamily="2" charset="2"/>
              <a:buChar char="Ø"/>
            </a:pPr>
            <a:r>
              <a:rPr lang="en-GB" sz="2000" dirty="0" smtClean="0">
                <a:solidFill>
                  <a:schemeClr val="tx1"/>
                </a:solidFill>
              </a:rPr>
              <a:t>Crop/fertilizer/water mix for better nutrition and yield</a:t>
            </a:r>
          </a:p>
          <a:p>
            <a:pPr marL="342900" indent="-342900">
              <a:spcBef>
                <a:spcPts val="600"/>
              </a:spcBef>
              <a:buFont typeface="Wingdings" pitchFamily="2" charset="2"/>
              <a:buChar char="Ø"/>
            </a:pPr>
            <a:r>
              <a:rPr lang="en-GB" sz="2000" dirty="0" smtClean="0">
                <a:solidFill>
                  <a:schemeClr val="tx1"/>
                </a:solidFill>
              </a:rPr>
              <a:t>Crop types and practices for resilience to change</a:t>
            </a:r>
            <a:endParaRPr lang="en-GB" sz="2000" dirty="0">
              <a:solidFill>
                <a:schemeClr val="tx1"/>
              </a:solidFill>
            </a:endParaRPr>
          </a:p>
          <a:p>
            <a:pPr marL="342900" indent="-342900">
              <a:spcBef>
                <a:spcPts val="600"/>
              </a:spcBef>
              <a:buFont typeface="Wingdings" pitchFamily="2" charset="2"/>
              <a:buChar char="Ø"/>
            </a:pPr>
            <a:r>
              <a:rPr lang="en-GB" sz="2000" dirty="0" smtClean="0">
                <a:solidFill>
                  <a:schemeClr val="tx1"/>
                </a:solidFill>
              </a:rPr>
              <a:t>Improved knowledge of and access to markets</a:t>
            </a:r>
          </a:p>
          <a:p>
            <a:pPr marL="342900" indent="-342900">
              <a:spcBef>
                <a:spcPts val="600"/>
              </a:spcBef>
              <a:buFont typeface="Wingdings" pitchFamily="2" charset="2"/>
              <a:buChar char="Ø"/>
            </a:pPr>
            <a:r>
              <a:rPr lang="en-GB" sz="2000" dirty="0" smtClean="0">
                <a:solidFill>
                  <a:schemeClr val="tx1"/>
                </a:solidFill>
              </a:rPr>
              <a:t>Control </a:t>
            </a:r>
            <a:r>
              <a:rPr lang="en-GB" sz="2000" dirty="0">
                <a:solidFill>
                  <a:schemeClr val="tx1"/>
                </a:solidFill>
              </a:rPr>
              <a:t>of invasive species</a:t>
            </a:r>
          </a:p>
          <a:p>
            <a:pPr marL="342900" indent="-342900">
              <a:buFont typeface="Wingdings" pitchFamily="2" charset="2"/>
              <a:buChar char="Ø"/>
            </a:pPr>
            <a:endParaRPr lang="en-GB" sz="2000" dirty="0">
              <a:solidFill>
                <a:schemeClr val="bg1"/>
              </a:solidFill>
            </a:endParaRPr>
          </a:p>
        </p:txBody>
      </p:sp>
      <p:sp>
        <p:nvSpPr>
          <p:cNvPr id="7" name="Content Placeholder 6"/>
          <p:cNvSpPr>
            <a:spLocks noGrp="1"/>
          </p:cNvSpPr>
          <p:nvPr>
            <p:ph sz="quarter" idx="4294967295"/>
          </p:nvPr>
        </p:nvSpPr>
        <p:spPr>
          <a:xfrm>
            <a:off x="4895850" y="2257033"/>
            <a:ext cx="3861650" cy="2443163"/>
          </a:xfrm>
          <a:solidFill>
            <a:schemeClr val="bg1">
              <a:lumMod val="60000"/>
              <a:lumOff val="40000"/>
            </a:schemeClr>
          </a:solidFill>
          <a:ln/>
        </p:spPr>
        <p:style>
          <a:lnRef idx="0">
            <a:schemeClr val="accent6"/>
          </a:lnRef>
          <a:fillRef idx="3">
            <a:schemeClr val="accent6"/>
          </a:fillRef>
          <a:effectRef idx="3">
            <a:schemeClr val="accent6"/>
          </a:effectRef>
          <a:fontRef idx="minor">
            <a:schemeClr val="lt1"/>
          </a:fontRef>
        </p:style>
        <p:txBody>
          <a:bodyPr>
            <a:normAutofit lnSpcReduction="10000"/>
          </a:bodyPr>
          <a:lstStyle/>
          <a:p>
            <a:pPr marL="342900" indent="-342900">
              <a:spcBef>
                <a:spcPts val="600"/>
              </a:spcBef>
              <a:buFont typeface="Wingdings" pitchFamily="2" charset="2"/>
              <a:buChar char="Ø"/>
            </a:pPr>
            <a:r>
              <a:rPr lang="en-GB" sz="2000" dirty="0" smtClean="0">
                <a:solidFill>
                  <a:schemeClr val="tx1"/>
                </a:solidFill>
              </a:rPr>
              <a:t>Lose less to increase output/ quality with fewer inputs</a:t>
            </a:r>
          </a:p>
          <a:p>
            <a:pPr marL="342900" indent="-342900">
              <a:spcBef>
                <a:spcPts val="600"/>
              </a:spcBef>
              <a:buFont typeface="Wingdings" pitchFamily="2" charset="2"/>
              <a:buChar char="Ø"/>
            </a:pPr>
            <a:r>
              <a:rPr lang="en-GB" sz="2000" dirty="0" smtClean="0">
                <a:solidFill>
                  <a:schemeClr val="tx1"/>
                </a:solidFill>
              </a:rPr>
              <a:t>Protection of biodiversity on and off farm</a:t>
            </a:r>
          </a:p>
          <a:p>
            <a:pPr marL="342900" indent="-342900">
              <a:spcBef>
                <a:spcPts val="600"/>
              </a:spcBef>
              <a:buFont typeface="Wingdings" pitchFamily="2" charset="2"/>
              <a:buChar char="Ø"/>
            </a:pPr>
            <a:r>
              <a:rPr lang="en-GB" sz="2000" dirty="0" smtClean="0">
                <a:solidFill>
                  <a:schemeClr val="tx1"/>
                </a:solidFill>
              </a:rPr>
              <a:t>Management of ecosystem services, practices and use</a:t>
            </a:r>
          </a:p>
          <a:p>
            <a:pPr marL="342900" indent="-342900">
              <a:spcBef>
                <a:spcPts val="600"/>
              </a:spcBef>
              <a:buFont typeface="Wingdings" pitchFamily="2" charset="2"/>
              <a:buChar char="Ø"/>
            </a:pPr>
            <a:r>
              <a:rPr lang="en-GB" sz="2000" dirty="0" smtClean="0">
                <a:solidFill>
                  <a:schemeClr val="tx1"/>
                </a:solidFill>
              </a:rPr>
              <a:t>Involvement of women</a:t>
            </a:r>
            <a:endParaRPr lang="en-GB" sz="2000" dirty="0">
              <a:solidFill>
                <a:schemeClr val="tx1"/>
              </a:solidFill>
            </a:endParaRPr>
          </a:p>
        </p:txBody>
      </p:sp>
      <p:sp>
        <p:nvSpPr>
          <p:cNvPr id="9" name="TextBox 8"/>
          <p:cNvSpPr txBox="1"/>
          <p:nvPr/>
        </p:nvSpPr>
        <p:spPr>
          <a:xfrm>
            <a:off x="1368909" y="5168239"/>
            <a:ext cx="6552728" cy="400110"/>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defRPr/>
            </a:pPr>
            <a:r>
              <a:rPr lang="en-GB" sz="2000" b="1" dirty="0">
                <a:solidFill>
                  <a:srgbClr val="FFFFFF"/>
                </a:solidFill>
              </a:rPr>
              <a:t>Better nutrition, increased incomes, greater opportunity </a:t>
            </a:r>
          </a:p>
        </p:txBody>
      </p:sp>
      <p:sp>
        <p:nvSpPr>
          <p:cNvPr id="10" name="TextBox 9"/>
          <p:cNvSpPr txBox="1"/>
          <p:nvPr/>
        </p:nvSpPr>
        <p:spPr>
          <a:xfrm>
            <a:off x="1368413" y="6037257"/>
            <a:ext cx="6552728" cy="400110"/>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defRPr/>
            </a:pPr>
            <a:r>
              <a:rPr lang="en-GB" sz="2000" b="1" dirty="0">
                <a:solidFill>
                  <a:srgbClr val="FFFFFF"/>
                </a:solidFill>
              </a:rPr>
              <a:t>Improved quality of life, greater social stability</a:t>
            </a:r>
          </a:p>
        </p:txBody>
      </p:sp>
      <p:sp>
        <p:nvSpPr>
          <p:cNvPr id="11" name="Pentagon 10"/>
          <p:cNvSpPr/>
          <p:nvPr/>
        </p:nvSpPr>
        <p:spPr>
          <a:xfrm rot="5400000">
            <a:off x="4411251" y="4085362"/>
            <a:ext cx="468043" cy="1697711"/>
          </a:xfrm>
          <a:prstGeom prst="homePlat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entagon 12"/>
          <p:cNvSpPr/>
          <p:nvPr/>
        </p:nvSpPr>
        <p:spPr>
          <a:xfrm rot="5400000">
            <a:off x="4445035" y="4954380"/>
            <a:ext cx="468043" cy="1697711"/>
          </a:xfrm>
          <a:prstGeom prst="homePlat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 xmlns:p14="http://schemas.microsoft.com/office/powerpoint/2010/main" val="11997736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8005" y="692696"/>
            <a:ext cx="6264696" cy="792088"/>
          </a:xfrm>
        </p:spPr>
        <p:txBody>
          <a:bodyPr>
            <a:noAutofit/>
          </a:bodyPr>
          <a:lstStyle/>
          <a:p>
            <a:pPr algn="l"/>
            <a:r>
              <a:rPr lang="en-US" sz="3600" dirty="0" smtClean="0"/>
              <a:t>AIRCA members have</a:t>
            </a:r>
            <a:endParaRPr lang="en-US" sz="3600" dirty="0"/>
          </a:p>
        </p:txBody>
      </p:sp>
      <p:sp>
        <p:nvSpPr>
          <p:cNvPr id="15" name="Rectangle 14"/>
          <p:cNvSpPr/>
          <p:nvPr/>
        </p:nvSpPr>
        <p:spPr>
          <a:xfrm>
            <a:off x="291368" y="1806211"/>
            <a:ext cx="5256586" cy="4339650"/>
          </a:xfrm>
          <a:prstGeom prst="rect">
            <a:avLst/>
          </a:prstGeom>
          <a:ln>
            <a:noFill/>
          </a:ln>
        </p:spPr>
        <p:txBody>
          <a:bodyPr wrap="square">
            <a:spAutoFit/>
          </a:bodyPr>
          <a:lstStyle/>
          <a:p>
            <a:pPr marL="342900" lvl="0" indent="-342900">
              <a:buFont typeface="Arial" pitchFamily="34" charset="0"/>
              <a:buChar char="•"/>
            </a:pPr>
            <a:r>
              <a:rPr lang="en-GB" sz="2300" dirty="0" smtClean="0">
                <a:solidFill>
                  <a:srgbClr val="3F8271"/>
                </a:solidFill>
              </a:rPr>
              <a:t>Expertise </a:t>
            </a:r>
            <a:r>
              <a:rPr lang="en-GB" sz="2300" dirty="0">
                <a:solidFill>
                  <a:srgbClr val="3F8271"/>
                </a:solidFill>
              </a:rPr>
              <a:t>across </a:t>
            </a:r>
            <a:r>
              <a:rPr lang="en-GB" sz="2300" dirty="0" smtClean="0">
                <a:solidFill>
                  <a:srgbClr val="3F8271"/>
                </a:solidFill>
              </a:rPr>
              <a:t>range </a:t>
            </a:r>
            <a:r>
              <a:rPr lang="en-GB" sz="2300" dirty="0">
                <a:solidFill>
                  <a:srgbClr val="3F8271"/>
                </a:solidFill>
              </a:rPr>
              <a:t>of </a:t>
            </a:r>
            <a:r>
              <a:rPr lang="en-GB" sz="2300" b="1" dirty="0" smtClean="0">
                <a:solidFill>
                  <a:srgbClr val="3F8271"/>
                </a:solidFill>
              </a:rPr>
              <a:t>ecosystems </a:t>
            </a:r>
            <a:r>
              <a:rPr lang="en-GB" sz="2300" dirty="0" smtClean="0">
                <a:solidFill>
                  <a:srgbClr val="3F8271"/>
                </a:solidFill>
              </a:rPr>
              <a:t>&amp; substantive crop diversity</a:t>
            </a:r>
            <a:endParaRPr lang="en-GB" sz="2300" dirty="0">
              <a:solidFill>
                <a:srgbClr val="3F8271"/>
              </a:solidFill>
            </a:endParaRPr>
          </a:p>
          <a:p>
            <a:pPr marL="342900" lvl="0" indent="-342900">
              <a:buFont typeface="Arial" pitchFamily="34" charset="0"/>
              <a:buChar char="•"/>
            </a:pPr>
            <a:r>
              <a:rPr lang="en-GB" sz="2300" dirty="0" smtClean="0">
                <a:solidFill>
                  <a:srgbClr val="3F8271"/>
                </a:solidFill>
              </a:rPr>
              <a:t>Core </a:t>
            </a:r>
            <a:r>
              <a:rPr lang="en-GB" sz="2300" dirty="0">
                <a:solidFill>
                  <a:srgbClr val="3F8271"/>
                </a:solidFill>
              </a:rPr>
              <a:t>competencies </a:t>
            </a:r>
            <a:r>
              <a:rPr lang="en-GB" sz="2300" dirty="0" smtClean="0">
                <a:solidFill>
                  <a:srgbClr val="3F8271"/>
                </a:solidFill>
              </a:rPr>
              <a:t>in </a:t>
            </a:r>
            <a:r>
              <a:rPr lang="en-GB" sz="2300" b="1" dirty="0" smtClean="0">
                <a:solidFill>
                  <a:srgbClr val="3F8271"/>
                </a:solidFill>
              </a:rPr>
              <a:t>health </a:t>
            </a:r>
            <a:r>
              <a:rPr lang="en-GB" sz="2300" dirty="0">
                <a:solidFill>
                  <a:srgbClr val="3F8271"/>
                </a:solidFill>
              </a:rPr>
              <a:t>of humans, plants, animals &amp;</a:t>
            </a:r>
            <a:r>
              <a:rPr lang="en-GB" sz="2300" dirty="0" smtClean="0">
                <a:solidFill>
                  <a:srgbClr val="3F8271"/>
                </a:solidFill>
              </a:rPr>
              <a:t> </a:t>
            </a:r>
            <a:r>
              <a:rPr lang="en-GB" sz="2300" dirty="0">
                <a:solidFill>
                  <a:srgbClr val="3F8271"/>
                </a:solidFill>
              </a:rPr>
              <a:t>landscapes</a:t>
            </a:r>
          </a:p>
          <a:p>
            <a:pPr marL="342900" indent="-342900">
              <a:buFont typeface="Arial" pitchFamily="34" charset="0"/>
              <a:buChar char="•"/>
            </a:pPr>
            <a:r>
              <a:rPr lang="en-GB" sz="2300" b="1" dirty="0">
                <a:solidFill>
                  <a:srgbClr val="3F8271"/>
                </a:solidFill>
              </a:rPr>
              <a:t>I</a:t>
            </a:r>
            <a:r>
              <a:rPr lang="en-GB" sz="2300" b="1" dirty="0" smtClean="0">
                <a:solidFill>
                  <a:srgbClr val="3F8271"/>
                </a:solidFill>
              </a:rPr>
              <a:t>ntegrated &amp; </a:t>
            </a:r>
            <a:r>
              <a:rPr lang="en-GB" sz="2300" b="1" dirty="0">
                <a:solidFill>
                  <a:srgbClr val="3F8271"/>
                </a:solidFill>
              </a:rPr>
              <a:t>holistic </a:t>
            </a:r>
            <a:r>
              <a:rPr lang="en-GB" sz="2300" dirty="0" smtClean="0">
                <a:solidFill>
                  <a:srgbClr val="3F8271"/>
                </a:solidFill>
              </a:rPr>
              <a:t>approaches </a:t>
            </a:r>
            <a:r>
              <a:rPr lang="en-GB" sz="2300" dirty="0">
                <a:solidFill>
                  <a:srgbClr val="3F8271"/>
                </a:solidFill>
              </a:rPr>
              <a:t>to solving development problems at </a:t>
            </a:r>
            <a:r>
              <a:rPr lang="en-GB" sz="2300" dirty="0" smtClean="0">
                <a:solidFill>
                  <a:srgbClr val="3F8271"/>
                </a:solidFill>
              </a:rPr>
              <a:t>scale </a:t>
            </a:r>
          </a:p>
          <a:p>
            <a:pPr marL="342900" indent="-342900">
              <a:buFont typeface="Arial" pitchFamily="34" charset="0"/>
              <a:buChar char="•"/>
            </a:pPr>
            <a:r>
              <a:rPr lang="en-GB" sz="2300" dirty="0">
                <a:solidFill>
                  <a:srgbClr val="3F8271"/>
                </a:solidFill>
              </a:rPr>
              <a:t>A</a:t>
            </a:r>
            <a:r>
              <a:rPr lang="en-GB" sz="2300" dirty="0" smtClean="0">
                <a:solidFill>
                  <a:srgbClr val="3F8271"/>
                </a:solidFill>
              </a:rPr>
              <a:t>bility </a:t>
            </a:r>
            <a:r>
              <a:rPr lang="en-GB" sz="2300" dirty="0">
                <a:solidFill>
                  <a:srgbClr val="3F8271"/>
                </a:solidFill>
              </a:rPr>
              <a:t>to </a:t>
            </a:r>
            <a:r>
              <a:rPr lang="en-GB" sz="2300" b="1" dirty="0">
                <a:solidFill>
                  <a:srgbClr val="3F8271"/>
                </a:solidFill>
              </a:rPr>
              <a:t>respond rapidly &amp;</a:t>
            </a:r>
            <a:r>
              <a:rPr lang="en-GB" sz="2300" b="1" dirty="0" smtClean="0">
                <a:solidFill>
                  <a:srgbClr val="3F8271"/>
                </a:solidFill>
              </a:rPr>
              <a:t> </a:t>
            </a:r>
            <a:r>
              <a:rPr lang="en-GB" sz="2300" b="1" dirty="0">
                <a:solidFill>
                  <a:srgbClr val="3F8271"/>
                </a:solidFill>
              </a:rPr>
              <a:t>efficiently </a:t>
            </a:r>
            <a:r>
              <a:rPr lang="en-GB" sz="2300" dirty="0">
                <a:solidFill>
                  <a:srgbClr val="3F8271"/>
                </a:solidFill>
              </a:rPr>
              <a:t>in the </a:t>
            </a:r>
            <a:r>
              <a:rPr lang="en-GB" sz="2300" dirty="0" smtClean="0">
                <a:solidFill>
                  <a:srgbClr val="3F8271"/>
                </a:solidFill>
              </a:rPr>
              <a:t>face of new problems</a:t>
            </a:r>
          </a:p>
          <a:p>
            <a:pPr marL="342900" indent="-342900">
              <a:buFont typeface="Arial" pitchFamily="34" charset="0"/>
              <a:buChar char="•"/>
            </a:pPr>
            <a:r>
              <a:rPr lang="en-GB" sz="2300" b="1" dirty="0" smtClean="0">
                <a:solidFill>
                  <a:srgbClr val="3F8271"/>
                </a:solidFill>
              </a:rPr>
              <a:t>Long-established track record </a:t>
            </a:r>
            <a:r>
              <a:rPr lang="en-GB" sz="2300" dirty="0" smtClean="0">
                <a:solidFill>
                  <a:srgbClr val="3F8271"/>
                </a:solidFill>
              </a:rPr>
              <a:t>of  </a:t>
            </a:r>
            <a:r>
              <a:rPr lang="en-GB" sz="2300" dirty="0">
                <a:solidFill>
                  <a:srgbClr val="3F8271"/>
                </a:solidFill>
              </a:rPr>
              <a:t>working with member-country governments, NARS &amp; the private sector</a:t>
            </a:r>
          </a:p>
          <a:p>
            <a:pPr marL="342900" indent="-342900">
              <a:buFont typeface="Arial" pitchFamily="34" charset="0"/>
              <a:buChar char="•"/>
            </a:pPr>
            <a:r>
              <a:rPr lang="en-GB" sz="2300" b="1" dirty="0" smtClean="0">
                <a:solidFill>
                  <a:srgbClr val="3F8271"/>
                </a:solidFill>
              </a:rPr>
              <a:t>Partnerships</a:t>
            </a:r>
            <a:r>
              <a:rPr lang="en-GB" sz="2300" dirty="0" smtClean="0">
                <a:solidFill>
                  <a:srgbClr val="3F8271"/>
                </a:solidFill>
              </a:rPr>
              <a:t> with the CGIAR, FAO etc. </a:t>
            </a:r>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47954" y="1916832"/>
            <a:ext cx="3310326" cy="42268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19241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3692" y="332656"/>
            <a:ext cx="6264696" cy="1152128"/>
          </a:xfrm>
        </p:spPr>
        <p:txBody>
          <a:bodyPr>
            <a:noAutofit/>
          </a:bodyPr>
          <a:lstStyle/>
          <a:p>
            <a:pPr algn="l"/>
            <a:r>
              <a:rPr lang="en-US" sz="3600" dirty="0" smtClean="0">
                <a:solidFill>
                  <a:srgbClr val="C00000"/>
                </a:solidFill>
                <a:latin typeface="Tw Cen MT" pitchFamily="34" charset="0"/>
              </a:rPr>
              <a:t>AIRCA’s Vision and Mission</a:t>
            </a:r>
            <a:endParaRPr lang="en-US" sz="3600" dirty="0">
              <a:solidFill>
                <a:srgbClr val="C00000"/>
              </a:solidFill>
              <a:latin typeface="Tw Cen MT" pitchFamily="34" charset="0"/>
            </a:endParaRPr>
          </a:p>
        </p:txBody>
      </p:sp>
      <p:sp>
        <p:nvSpPr>
          <p:cNvPr id="14" name="Rectangle 13"/>
          <p:cNvSpPr/>
          <p:nvPr/>
        </p:nvSpPr>
        <p:spPr>
          <a:xfrm>
            <a:off x="395536" y="1754294"/>
            <a:ext cx="4890844" cy="3970318"/>
          </a:xfrm>
          <a:prstGeom prst="rect">
            <a:avLst/>
          </a:prstGeom>
        </p:spPr>
        <p:txBody>
          <a:bodyPr wrap="square">
            <a:spAutoFit/>
          </a:bodyPr>
          <a:lstStyle/>
          <a:p>
            <a:r>
              <a:rPr lang="en-US" sz="2800" b="1" dirty="0" smtClean="0">
                <a:solidFill>
                  <a:srgbClr val="3F8271"/>
                </a:solidFill>
                <a:latin typeface="Tw Cen MT" pitchFamily="34" charset="0"/>
              </a:rPr>
              <a:t>Vision:</a:t>
            </a:r>
            <a:r>
              <a:rPr lang="en-US" sz="2800" dirty="0" smtClean="0">
                <a:solidFill>
                  <a:srgbClr val="3F8271"/>
                </a:solidFill>
                <a:latin typeface="Tw Cen MT" pitchFamily="34" charset="0"/>
              </a:rPr>
              <a:t/>
            </a:r>
            <a:br>
              <a:rPr lang="en-US" sz="2800" dirty="0" smtClean="0">
                <a:solidFill>
                  <a:srgbClr val="3F8271"/>
                </a:solidFill>
                <a:latin typeface="Tw Cen MT" pitchFamily="34" charset="0"/>
              </a:rPr>
            </a:br>
            <a:r>
              <a:rPr lang="en-GB" sz="2400" b="1" dirty="0">
                <a:solidFill>
                  <a:srgbClr val="E6B82E"/>
                </a:solidFill>
              </a:rPr>
              <a:t>Healthy landscapes </a:t>
            </a:r>
            <a:r>
              <a:rPr lang="en-US" sz="2400" b="1" dirty="0" smtClean="0">
                <a:solidFill>
                  <a:srgbClr val="E6B82E"/>
                </a:solidFill>
              </a:rPr>
              <a:t>for </a:t>
            </a:r>
            <a:r>
              <a:rPr lang="en-US" sz="2400" b="1" dirty="0">
                <a:solidFill>
                  <a:srgbClr val="E6B82E"/>
                </a:solidFill>
              </a:rPr>
              <a:t>improved livelihoods and food security</a:t>
            </a:r>
          </a:p>
          <a:p>
            <a:endParaRPr lang="en-US" sz="2800" dirty="0" smtClean="0">
              <a:solidFill>
                <a:srgbClr val="3F8271"/>
              </a:solidFill>
              <a:latin typeface="Tw Cen MT" pitchFamily="34" charset="0"/>
            </a:endParaRPr>
          </a:p>
          <a:p>
            <a:r>
              <a:rPr lang="en-US" sz="2800" b="1" dirty="0" smtClean="0">
                <a:solidFill>
                  <a:srgbClr val="3F8271"/>
                </a:solidFill>
                <a:latin typeface="Tw Cen MT" pitchFamily="34" charset="0"/>
              </a:rPr>
              <a:t>Mission:</a:t>
            </a:r>
            <a:r>
              <a:rPr lang="en-US" sz="2800" dirty="0" smtClean="0">
                <a:solidFill>
                  <a:srgbClr val="3F8271"/>
                </a:solidFill>
                <a:latin typeface="Tw Cen MT" pitchFamily="34" charset="0"/>
              </a:rPr>
              <a:t/>
            </a:r>
            <a:br>
              <a:rPr lang="en-US" sz="2800" dirty="0" smtClean="0">
                <a:solidFill>
                  <a:srgbClr val="3F8271"/>
                </a:solidFill>
                <a:latin typeface="Tw Cen MT" pitchFamily="34" charset="0"/>
              </a:rPr>
            </a:br>
            <a:r>
              <a:rPr lang="en-US" sz="2400" dirty="0" smtClean="0">
                <a:solidFill>
                  <a:srgbClr val="3F8271"/>
                </a:solidFill>
                <a:latin typeface="Tw Cen MT" pitchFamily="34" charset="0"/>
              </a:rPr>
              <a:t>Putting research into use by strengthening capacities for sustainable improvements to incomes, food and nutrition security in healthy landscapes</a:t>
            </a:r>
            <a:endParaRPr lang="en-US" sz="2400" dirty="0">
              <a:solidFill>
                <a:srgbClr val="3F8271"/>
              </a:solidFill>
              <a:latin typeface="Tw Cen MT"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5572132" y="1748105"/>
            <a:ext cx="3132161" cy="4181225"/>
          </a:xfrm>
          <a:prstGeom prst="rect">
            <a:avLst/>
          </a:prstGeom>
          <a:noFill/>
          <a:ln w="9525">
            <a:noFill/>
            <a:miter lim="800000"/>
            <a:headEnd/>
            <a:tailEnd/>
          </a:ln>
        </p:spPr>
      </p:pic>
    </p:spTree>
    <p:extLst>
      <p:ext uri="{BB962C8B-B14F-4D97-AF65-F5344CB8AC3E}">
        <p14:creationId xmlns="" xmlns:p14="http://schemas.microsoft.com/office/powerpoint/2010/main" val="23372080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20688"/>
            <a:ext cx="8421848" cy="914400"/>
          </a:xfrm>
        </p:spPr>
        <p:txBody>
          <a:bodyPr>
            <a:normAutofit/>
          </a:bodyPr>
          <a:lstStyle/>
          <a:p>
            <a:pPr algn="l"/>
            <a:r>
              <a:rPr lang="en-GB" sz="3600" dirty="0" smtClean="0"/>
              <a:t>What can we contribute?</a:t>
            </a:r>
            <a:endParaRPr lang="en-GB" sz="3600" dirty="0"/>
          </a:p>
        </p:txBody>
      </p:sp>
      <p:sp>
        <p:nvSpPr>
          <p:cNvPr id="5" name="Content Placeholder 4"/>
          <p:cNvSpPr>
            <a:spLocks noGrp="1"/>
          </p:cNvSpPr>
          <p:nvPr>
            <p:ph idx="1"/>
          </p:nvPr>
        </p:nvSpPr>
        <p:spPr>
          <a:xfrm>
            <a:off x="457200" y="1676400"/>
            <a:ext cx="8258204" cy="4449763"/>
          </a:xfrm>
        </p:spPr>
        <p:txBody>
          <a:bodyPr>
            <a:normAutofit/>
          </a:bodyPr>
          <a:lstStyle/>
          <a:p>
            <a:pPr>
              <a:spcBef>
                <a:spcPts val="1200"/>
              </a:spcBef>
            </a:pPr>
            <a:r>
              <a:rPr lang="en-GB" sz="2400" dirty="0" smtClean="0">
                <a:solidFill>
                  <a:srgbClr val="3F8271"/>
                </a:solidFill>
              </a:rPr>
              <a:t>Experience of varied and challenging ecosystems (geography, climate and politics)</a:t>
            </a:r>
          </a:p>
          <a:p>
            <a:pPr>
              <a:spcBef>
                <a:spcPts val="1200"/>
              </a:spcBef>
            </a:pPr>
            <a:r>
              <a:rPr lang="en-GB" sz="2400" dirty="0" smtClean="0">
                <a:solidFill>
                  <a:srgbClr val="3F8271"/>
                </a:solidFill>
              </a:rPr>
              <a:t>Expertise in a wide range of crops</a:t>
            </a:r>
          </a:p>
          <a:p>
            <a:pPr>
              <a:spcBef>
                <a:spcPts val="1200"/>
              </a:spcBef>
            </a:pPr>
            <a:r>
              <a:rPr lang="en-GB" sz="2400" dirty="0" smtClean="0">
                <a:solidFill>
                  <a:srgbClr val="3F8271"/>
                </a:solidFill>
              </a:rPr>
              <a:t>Focus on diverse crops of high economic, nutritional or cultural value</a:t>
            </a:r>
          </a:p>
          <a:p>
            <a:pPr>
              <a:spcBef>
                <a:spcPts val="1200"/>
              </a:spcBef>
            </a:pPr>
            <a:r>
              <a:rPr lang="en-GB" sz="2400" dirty="0" smtClean="0">
                <a:solidFill>
                  <a:srgbClr val="3F8271"/>
                </a:solidFill>
              </a:rPr>
              <a:t>Development of metrics (economics and biology)</a:t>
            </a:r>
          </a:p>
          <a:p>
            <a:pPr>
              <a:spcBef>
                <a:spcPts val="1200"/>
              </a:spcBef>
            </a:pPr>
            <a:r>
              <a:rPr lang="en-GB" sz="2400" dirty="0" smtClean="0">
                <a:solidFill>
                  <a:srgbClr val="3F8271"/>
                </a:solidFill>
              </a:rPr>
              <a:t>Innovative mechanisms for communication, knowledge transfer and capacity building</a:t>
            </a:r>
          </a:p>
          <a:p>
            <a:pPr>
              <a:spcBef>
                <a:spcPts val="1200"/>
              </a:spcBef>
            </a:pPr>
            <a:r>
              <a:rPr lang="en-GB" sz="2400" dirty="0" smtClean="0">
                <a:solidFill>
                  <a:srgbClr val="3F8271"/>
                </a:solidFill>
              </a:rPr>
              <a:t>Creative strategies to assess outcomes and impact</a:t>
            </a:r>
          </a:p>
          <a:p>
            <a:endParaRPr lang="en-GB" dirty="0" smtClean="0"/>
          </a:p>
          <a:p>
            <a:endParaRPr lang="en-GB" dirty="0"/>
          </a:p>
        </p:txBody>
      </p:sp>
    </p:spTree>
    <p:extLst>
      <p:ext uri="{BB962C8B-B14F-4D97-AF65-F5344CB8AC3E}">
        <p14:creationId xmlns="" xmlns:p14="http://schemas.microsoft.com/office/powerpoint/2010/main" val="8259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421848" cy="914400"/>
          </a:xfrm>
        </p:spPr>
        <p:txBody>
          <a:bodyPr>
            <a:noAutofit/>
          </a:bodyPr>
          <a:lstStyle/>
          <a:p>
            <a:pPr algn="l"/>
            <a:r>
              <a:rPr lang="en-GB" sz="3600" dirty="0" smtClean="0"/>
              <a:t>What have we learned (1)?</a:t>
            </a:r>
            <a:br>
              <a:rPr lang="en-GB" sz="3600" dirty="0" smtClean="0"/>
            </a:br>
            <a:r>
              <a:rPr lang="en-GB" sz="3600" dirty="0" smtClean="0"/>
              <a:t>Food and nutrition security</a:t>
            </a:r>
            <a:endParaRPr lang="en-GB" sz="3600" dirty="0"/>
          </a:p>
        </p:txBody>
      </p:sp>
      <p:sp>
        <p:nvSpPr>
          <p:cNvPr id="3" name="Content Placeholder 2"/>
          <p:cNvSpPr>
            <a:spLocks noGrp="1"/>
          </p:cNvSpPr>
          <p:nvPr>
            <p:ph idx="1"/>
          </p:nvPr>
        </p:nvSpPr>
        <p:spPr>
          <a:xfrm>
            <a:off x="412558" y="1484785"/>
            <a:ext cx="8517160" cy="2229968"/>
          </a:xfrm>
        </p:spPr>
        <p:txBody>
          <a:bodyPr>
            <a:normAutofit/>
          </a:bodyPr>
          <a:lstStyle/>
          <a:p>
            <a:r>
              <a:rPr lang="en-GB" sz="2400" dirty="0" smtClean="0">
                <a:solidFill>
                  <a:schemeClr val="accent1"/>
                </a:solidFill>
              </a:rPr>
              <a:t>Indigenous </a:t>
            </a:r>
            <a:r>
              <a:rPr lang="en-GB" sz="2400" dirty="0">
                <a:solidFill>
                  <a:schemeClr val="accent1"/>
                </a:solidFill>
              </a:rPr>
              <a:t>crops and animals </a:t>
            </a:r>
            <a:r>
              <a:rPr lang="en-GB" sz="2400" dirty="0" smtClean="0">
                <a:solidFill>
                  <a:schemeClr val="accent1"/>
                </a:solidFill>
              </a:rPr>
              <a:t>are often best </a:t>
            </a:r>
            <a:r>
              <a:rPr lang="en-GB" sz="2400" dirty="0">
                <a:solidFill>
                  <a:schemeClr val="accent1"/>
                </a:solidFill>
              </a:rPr>
              <a:t>suited to the </a:t>
            </a:r>
            <a:r>
              <a:rPr lang="en-GB" sz="2400" dirty="0" smtClean="0">
                <a:solidFill>
                  <a:schemeClr val="accent1"/>
                </a:solidFill>
              </a:rPr>
              <a:t>region</a:t>
            </a:r>
          </a:p>
          <a:p>
            <a:r>
              <a:rPr lang="en-GB" sz="2400" dirty="0">
                <a:solidFill>
                  <a:schemeClr val="accent1"/>
                </a:solidFill>
              </a:rPr>
              <a:t>New crops and varieties </a:t>
            </a:r>
            <a:r>
              <a:rPr lang="en-GB" sz="2400" dirty="0" smtClean="0">
                <a:solidFill>
                  <a:schemeClr val="accent1"/>
                </a:solidFill>
              </a:rPr>
              <a:t>can improve climate resilience or resistance to pests and diseases</a:t>
            </a:r>
            <a:endParaRPr lang="en-GB" sz="2400" dirty="0">
              <a:solidFill>
                <a:schemeClr val="accent1"/>
              </a:solidFill>
            </a:endParaRPr>
          </a:p>
          <a:p>
            <a:r>
              <a:rPr lang="en-GB" sz="2400" dirty="0" smtClean="0">
                <a:solidFill>
                  <a:schemeClr val="accent1"/>
                </a:solidFill>
              </a:rPr>
              <a:t>Crop/diet diversity essential for nutritional security</a:t>
            </a:r>
          </a:p>
          <a:p>
            <a:r>
              <a:rPr lang="en-GB" sz="2400" dirty="0" smtClean="0">
                <a:solidFill>
                  <a:schemeClr val="accent1"/>
                </a:solidFill>
              </a:rPr>
              <a:t>Understand culture and tradition around food, not just the calories</a:t>
            </a:r>
            <a:endParaRPr lang="en-GB" sz="2400" dirty="0">
              <a:solidFill>
                <a:schemeClr val="accent1"/>
              </a:solidFill>
            </a:endParaRPr>
          </a:p>
          <a:p>
            <a:endParaRPr lang="en-GB" sz="2400" dirty="0"/>
          </a:p>
        </p:txBody>
      </p:sp>
      <p:sp>
        <p:nvSpPr>
          <p:cNvPr id="4" name="Slide Number Placeholder 3"/>
          <p:cNvSpPr>
            <a:spLocks noGrp="1"/>
          </p:cNvSpPr>
          <p:nvPr>
            <p:ph type="sldNum" sz="quarter" idx="4"/>
          </p:nvPr>
        </p:nvSpPr>
        <p:spPr/>
        <p:txBody>
          <a:bodyPr/>
          <a:lstStyle/>
          <a:p>
            <a:fld id="{0B667081-D9C6-40E2-A499-B7E8781571F0}" type="slidenum">
              <a:rPr lang="en-US" smtClean="0"/>
              <a:pPr/>
              <a:t>18</a:t>
            </a:fld>
            <a:r>
              <a:rPr lang="en-US" dirty="0" smtClean="0"/>
              <a:t> of XX</a:t>
            </a:r>
            <a:endParaRPr lang="en-US" dirty="0"/>
          </a:p>
        </p:txBody>
      </p:sp>
      <p:pic>
        <p:nvPicPr>
          <p:cNvPr id="1026" name="Picture 2" descr="C:\Users\NichollsT\AppData\Local\Microsoft\Windows\Temporary Internet Files\Content.IE5\76YI8GBV\640px-Pappad_made_of_finger_millet_(Eleusine_coracana).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9929" b="22133"/>
          <a:stretch/>
        </p:blipFill>
        <p:spPr bwMode="auto">
          <a:xfrm>
            <a:off x="500034" y="3699490"/>
            <a:ext cx="5643602" cy="251559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88462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421848" cy="914400"/>
          </a:xfrm>
        </p:spPr>
        <p:txBody>
          <a:bodyPr>
            <a:noAutofit/>
          </a:bodyPr>
          <a:lstStyle/>
          <a:p>
            <a:pPr algn="l"/>
            <a:r>
              <a:rPr lang="en-GB" sz="3600" dirty="0" smtClean="0"/>
              <a:t>What have we learned (2)</a:t>
            </a:r>
            <a:br>
              <a:rPr lang="en-GB" sz="3600" dirty="0" smtClean="0"/>
            </a:br>
            <a:r>
              <a:rPr lang="en-GB" sz="3600" dirty="0" smtClean="0"/>
              <a:t>Improving livelihoods</a:t>
            </a:r>
            <a:endParaRPr lang="en-GB" sz="3600" dirty="0"/>
          </a:p>
        </p:txBody>
      </p:sp>
      <p:sp>
        <p:nvSpPr>
          <p:cNvPr id="3" name="Content Placeholder 2"/>
          <p:cNvSpPr>
            <a:spLocks noGrp="1"/>
          </p:cNvSpPr>
          <p:nvPr>
            <p:ph idx="1"/>
          </p:nvPr>
        </p:nvSpPr>
        <p:spPr>
          <a:xfrm>
            <a:off x="251520" y="1412777"/>
            <a:ext cx="8229600" cy="2802042"/>
          </a:xfrm>
        </p:spPr>
        <p:txBody>
          <a:bodyPr>
            <a:normAutofit/>
          </a:bodyPr>
          <a:lstStyle/>
          <a:p>
            <a:r>
              <a:rPr lang="en-GB" sz="2400" dirty="0" smtClean="0">
                <a:solidFill>
                  <a:srgbClr val="3F8271"/>
                </a:solidFill>
              </a:rPr>
              <a:t>Link farmers to markets, support with information</a:t>
            </a:r>
          </a:p>
          <a:p>
            <a:r>
              <a:rPr lang="en-GB" sz="2400" dirty="0">
                <a:solidFill>
                  <a:srgbClr val="3F8271"/>
                </a:solidFill>
              </a:rPr>
              <a:t>Improve access to alternative value chains and markets</a:t>
            </a:r>
          </a:p>
          <a:p>
            <a:r>
              <a:rPr lang="en-GB" sz="2400" dirty="0" smtClean="0">
                <a:solidFill>
                  <a:srgbClr val="3F8271"/>
                </a:solidFill>
              </a:rPr>
              <a:t>Help farmers organise, brand and market their crop</a:t>
            </a:r>
          </a:p>
          <a:p>
            <a:r>
              <a:rPr lang="en-GB" sz="2400" dirty="0" smtClean="0">
                <a:solidFill>
                  <a:srgbClr val="3F8271"/>
                </a:solidFill>
              </a:rPr>
              <a:t>Develop </a:t>
            </a:r>
            <a:r>
              <a:rPr lang="en-GB" sz="2400" dirty="0">
                <a:solidFill>
                  <a:srgbClr val="3F8271"/>
                </a:solidFill>
              </a:rPr>
              <a:t>agroforestry systems (fruit, coffee, bamboo)</a:t>
            </a:r>
          </a:p>
          <a:p>
            <a:r>
              <a:rPr lang="en-GB" sz="2400" dirty="0">
                <a:solidFill>
                  <a:srgbClr val="3F8271"/>
                </a:solidFill>
              </a:rPr>
              <a:t>Improve plant health systems and promote IPM approaches</a:t>
            </a:r>
          </a:p>
          <a:p>
            <a:r>
              <a:rPr lang="en-GB" sz="2400" dirty="0" smtClean="0">
                <a:solidFill>
                  <a:srgbClr val="3F8271"/>
                </a:solidFill>
              </a:rPr>
              <a:t>Consider non-farm and off-farm alternatives</a:t>
            </a:r>
            <a:endParaRPr lang="en-GB" sz="2400" dirty="0">
              <a:solidFill>
                <a:srgbClr val="3F8271"/>
              </a:solidFill>
            </a:endParaRPr>
          </a:p>
        </p:txBody>
      </p:sp>
      <p:sp>
        <p:nvSpPr>
          <p:cNvPr id="4" name="Slide Number Placeholder 3"/>
          <p:cNvSpPr>
            <a:spLocks noGrp="1"/>
          </p:cNvSpPr>
          <p:nvPr>
            <p:ph type="sldNum" sz="quarter" idx="4"/>
          </p:nvPr>
        </p:nvSpPr>
        <p:spPr/>
        <p:txBody>
          <a:bodyPr/>
          <a:lstStyle/>
          <a:p>
            <a:fld id="{0B667081-D9C6-40E2-A499-B7E8781571F0}" type="slidenum">
              <a:rPr lang="en-US" smtClean="0"/>
              <a:pPr/>
              <a:t>19</a:t>
            </a:fld>
            <a:r>
              <a:rPr lang="en-US" smtClean="0"/>
              <a:t> of XX</a:t>
            </a:r>
            <a:endParaRPr lang="en-US" dirty="0"/>
          </a:p>
        </p:txBody>
      </p:sp>
      <p:pic>
        <p:nvPicPr>
          <p:cNvPr id="5" name="Picture 2" descr="C:\Data\Trevor Nicholls\My Pictures\IMG_1927-1.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20565" b="-10717"/>
          <a:stretch/>
        </p:blipFill>
        <p:spPr bwMode="auto">
          <a:xfrm>
            <a:off x="357158" y="4143380"/>
            <a:ext cx="5857916" cy="250033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66315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2685" y="692696"/>
            <a:ext cx="6264696" cy="792088"/>
          </a:xfrm>
        </p:spPr>
        <p:txBody>
          <a:bodyPr>
            <a:noAutofit/>
          </a:bodyPr>
          <a:lstStyle/>
          <a:p>
            <a:pPr algn="l"/>
            <a:r>
              <a:rPr lang="en-US" sz="3600" dirty="0" smtClean="0"/>
              <a:t>Context</a:t>
            </a:r>
            <a:endParaRPr lang="en-US" sz="3600" dirty="0"/>
          </a:p>
        </p:txBody>
      </p:sp>
      <p:sp>
        <p:nvSpPr>
          <p:cNvPr id="15" name="Rectangle 14"/>
          <p:cNvSpPr/>
          <p:nvPr/>
        </p:nvSpPr>
        <p:spPr>
          <a:xfrm>
            <a:off x="294758" y="1700808"/>
            <a:ext cx="8741737" cy="2793072"/>
          </a:xfrm>
          <a:prstGeom prst="rect">
            <a:avLst/>
          </a:prstGeom>
          <a:ln>
            <a:noFill/>
          </a:ln>
        </p:spPr>
        <p:txBody>
          <a:bodyPr wrap="square">
            <a:spAutoFit/>
          </a:bodyPr>
          <a:lstStyle/>
          <a:p>
            <a:pPr marL="285750" indent="-285750">
              <a:spcAft>
                <a:spcPts val="300"/>
              </a:spcAft>
              <a:buFont typeface="Arial" pitchFamily="34" charset="0"/>
              <a:buChar char="•"/>
            </a:pPr>
            <a:r>
              <a:rPr lang="en-GB" sz="2400" dirty="0">
                <a:solidFill>
                  <a:srgbClr val="3F8271"/>
                </a:solidFill>
              </a:rPr>
              <a:t>Increasing demand </a:t>
            </a:r>
            <a:r>
              <a:rPr lang="en-GB" sz="2400" dirty="0" smtClean="0">
                <a:solidFill>
                  <a:srgbClr val="3F8271"/>
                </a:solidFill>
              </a:rPr>
              <a:t>for 4Fs to </a:t>
            </a:r>
            <a:r>
              <a:rPr lang="en-GB" sz="2400" dirty="0">
                <a:solidFill>
                  <a:srgbClr val="3F8271"/>
                </a:solidFill>
              </a:rPr>
              <a:t>satisfy </a:t>
            </a:r>
            <a:r>
              <a:rPr lang="en-GB" sz="2400" dirty="0" smtClean="0">
                <a:solidFill>
                  <a:srgbClr val="3F8271"/>
                </a:solidFill>
                <a:sym typeface="Symbol"/>
              </a:rPr>
              <a:t></a:t>
            </a:r>
            <a:r>
              <a:rPr lang="en-GB" sz="2400" dirty="0" smtClean="0">
                <a:solidFill>
                  <a:srgbClr val="3F8271"/>
                </a:solidFill>
              </a:rPr>
              <a:t>9 </a:t>
            </a:r>
            <a:r>
              <a:rPr lang="en-GB" sz="2400" dirty="0">
                <a:solidFill>
                  <a:srgbClr val="3F8271"/>
                </a:solidFill>
              </a:rPr>
              <a:t>billion </a:t>
            </a:r>
            <a:r>
              <a:rPr lang="en-GB" sz="2400" dirty="0" smtClean="0">
                <a:solidFill>
                  <a:srgbClr val="3F8271"/>
                </a:solidFill>
              </a:rPr>
              <a:t>people</a:t>
            </a:r>
          </a:p>
          <a:p>
            <a:pPr marL="285750" indent="-285750">
              <a:spcAft>
                <a:spcPts val="300"/>
              </a:spcAft>
              <a:buFont typeface="Arial" pitchFamily="34" charset="0"/>
              <a:buChar char="•"/>
            </a:pPr>
            <a:r>
              <a:rPr lang="en-GB" sz="2400" dirty="0">
                <a:solidFill>
                  <a:srgbClr val="3F8271"/>
                </a:solidFill>
              </a:rPr>
              <a:t>Balancing the imperative to increase yields/outputs whilst securing the sustainability of the production environment</a:t>
            </a:r>
          </a:p>
          <a:p>
            <a:pPr marL="285750" indent="-285750">
              <a:spcAft>
                <a:spcPts val="300"/>
              </a:spcAft>
              <a:buFont typeface="Arial" pitchFamily="34" charset="0"/>
              <a:buChar char="•"/>
            </a:pPr>
            <a:r>
              <a:rPr lang="en-GB" sz="2400" dirty="0" smtClean="0">
                <a:solidFill>
                  <a:srgbClr val="3F8271"/>
                </a:solidFill>
              </a:rPr>
              <a:t>Only sustainable </a:t>
            </a:r>
            <a:r>
              <a:rPr lang="en-GB" sz="2400" dirty="0">
                <a:solidFill>
                  <a:srgbClr val="3F8271"/>
                </a:solidFill>
              </a:rPr>
              <a:t>through an innovative </a:t>
            </a:r>
            <a:r>
              <a:rPr lang="en-GB" sz="2400" dirty="0" smtClean="0">
                <a:solidFill>
                  <a:srgbClr val="3F8271"/>
                </a:solidFill>
              </a:rPr>
              <a:t>systems </a:t>
            </a:r>
            <a:r>
              <a:rPr lang="en-GB" sz="2400" dirty="0">
                <a:solidFill>
                  <a:srgbClr val="3F8271"/>
                </a:solidFill>
              </a:rPr>
              <a:t>approach to agricultural development </a:t>
            </a:r>
            <a:endParaRPr lang="en-GB" sz="2400" dirty="0" smtClean="0">
              <a:solidFill>
                <a:srgbClr val="3F8271"/>
              </a:solidFill>
            </a:endParaRPr>
          </a:p>
          <a:p>
            <a:pPr marL="285750" indent="-285750">
              <a:spcAft>
                <a:spcPts val="300"/>
              </a:spcAft>
              <a:buFont typeface="Arial" pitchFamily="34" charset="0"/>
              <a:buChar char="•"/>
            </a:pPr>
            <a:r>
              <a:rPr lang="en-GB" sz="2400" dirty="0" smtClean="0">
                <a:solidFill>
                  <a:srgbClr val="3F8271"/>
                </a:solidFill>
              </a:rPr>
              <a:t>Address </a:t>
            </a:r>
            <a:r>
              <a:rPr lang="en-GB" sz="2400" dirty="0">
                <a:solidFill>
                  <a:srgbClr val="3F8271"/>
                </a:solidFill>
              </a:rPr>
              <a:t>the challenge of </a:t>
            </a:r>
            <a:r>
              <a:rPr lang="en-GB" sz="2400" dirty="0" smtClean="0">
                <a:solidFill>
                  <a:srgbClr val="3F8271"/>
                </a:solidFill>
              </a:rPr>
              <a:t>improving </a:t>
            </a:r>
            <a:r>
              <a:rPr lang="en-GB" sz="2400" dirty="0">
                <a:solidFill>
                  <a:srgbClr val="3F8271"/>
                </a:solidFill>
              </a:rPr>
              <a:t>global food security by </a:t>
            </a:r>
            <a:r>
              <a:rPr lang="en-GB" sz="2400" dirty="0" smtClean="0">
                <a:solidFill>
                  <a:srgbClr val="3F8271"/>
                </a:solidFill>
              </a:rPr>
              <a:t>disseminating </a:t>
            </a:r>
            <a:r>
              <a:rPr lang="en-GB" sz="2400" dirty="0">
                <a:solidFill>
                  <a:srgbClr val="3F8271"/>
                </a:solidFill>
              </a:rPr>
              <a:t>science-based development </a:t>
            </a:r>
            <a:r>
              <a:rPr lang="en-GB" sz="2400" dirty="0" smtClean="0">
                <a:solidFill>
                  <a:srgbClr val="3F8271"/>
                </a:solidFill>
              </a:rPr>
              <a:t>solutions </a:t>
            </a:r>
            <a:endParaRPr lang="en-GB" sz="2400" dirty="0">
              <a:solidFill>
                <a:srgbClr val="3F8271"/>
              </a:solidFill>
            </a:endParaRPr>
          </a:p>
        </p:txBody>
      </p:sp>
      <p:pic>
        <p:nvPicPr>
          <p:cNvPr id="16"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98031" y="4869160"/>
            <a:ext cx="8560250" cy="12891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646693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cstate="email">
            <a:extLst>
              <a:ext uri="{28A0092B-C50C-407E-A947-70E740481C1C}">
                <a14:useLocalDpi xmlns="" xmlns:a14="http://schemas.microsoft.com/office/drawing/2010/main"/>
              </a:ext>
            </a:extLst>
          </a:blip>
          <a:srcRect l="30916" r="30916"/>
          <a:stretch>
            <a:fillRect/>
          </a:stretch>
        </p:blipFill>
        <p:spPr>
          <a:xfrm>
            <a:off x="357158" y="1571611"/>
            <a:ext cx="2326763" cy="4929223"/>
          </a:xfrm>
        </p:spPr>
      </p:pic>
      <p:sp>
        <p:nvSpPr>
          <p:cNvPr id="3" name="Text Placeholder 2"/>
          <p:cNvSpPr>
            <a:spLocks noGrp="1"/>
          </p:cNvSpPr>
          <p:nvPr>
            <p:ph type="body" sz="quarter" idx="11"/>
          </p:nvPr>
        </p:nvSpPr>
        <p:spPr>
          <a:xfrm>
            <a:off x="2843808" y="1484784"/>
            <a:ext cx="6011862" cy="5087488"/>
          </a:xfrm>
        </p:spPr>
        <p:txBody>
          <a:bodyPr>
            <a:noAutofit/>
          </a:bodyPr>
          <a:lstStyle/>
          <a:p>
            <a:r>
              <a:rPr lang="en-IN" sz="2400" b="1" dirty="0" smtClean="0">
                <a:solidFill>
                  <a:srgbClr val="3F8271"/>
                </a:solidFill>
              </a:rPr>
              <a:t> More Efficiency: </a:t>
            </a:r>
            <a:r>
              <a:rPr lang="en-IN" sz="2400" dirty="0" smtClean="0">
                <a:solidFill>
                  <a:srgbClr val="3F8271"/>
                </a:solidFill>
              </a:rPr>
              <a:t>$1.13 vs $8.50/farmer </a:t>
            </a:r>
          </a:p>
          <a:p>
            <a:pPr>
              <a:buNone/>
            </a:pPr>
            <a:r>
              <a:rPr lang="en-IN" sz="2400" dirty="0" smtClean="0">
                <a:solidFill>
                  <a:srgbClr val="3F8271"/>
                </a:solidFill>
              </a:rPr>
              <a:t>   (mobile vs. physical extension)</a:t>
            </a:r>
          </a:p>
          <a:p>
            <a:r>
              <a:rPr lang="en-IN" sz="2400" b="1" dirty="0" smtClean="0">
                <a:solidFill>
                  <a:srgbClr val="3F8271"/>
                </a:solidFill>
              </a:rPr>
              <a:t> Greater reach, broader coverage</a:t>
            </a:r>
          </a:p>
          <a:p>
            <a:pPr lvl="1">
              <a:spcBef>
                <a:spcPts val="300"/>
              </a:spcBef>
              <a:buFont typeface="Arial" panose="020B0604020202020204" pitchFamily="34" charset="0"/>
              <a:buChar char="−"/>
            </a:pPr>
            <a:r>
              <a:rPr lang="en-GB" sz="2000" dirty="0" smtClean="0">
                <a:solidFill>
                  <a:srgbClr val="3F8271"/>
                </a:solidFill>
              </a:rPr>
              <a:t> Weather</a:t>
            </a:r>
            <a:endParaRPr lang="en-GB" sz="2000" dirty="0">
              <a:solidFill>
                <a:srgbClr val="3F8271"/>
              </a:solidFill>
            </a:endParaRPr>
          </a:p>
          <a:p>
            <a:pPr lvl="1">
              <a:spcBef>
                <a:spcPts val="300"/>
              </a:spcBef>
              <a:buFont typeface="Arial" panose="020B0604020202020204" pitchFamily="34" charset="0"/>
              <a:buChar char="−"/>
            </a:pPr>
            <a:r>
              <a:rPr lang="en-GB" sz="2000" dirty="0" smtClean="0">
                <a:solidFill>
                  <a:srgbClr val="3F8271"/>
                </a:solidFill>
              </a:rPr>
              <a:t> Alerts</a:t>
            </a:r>
            <a:r>
              <a:rPr lang="en-GB" sz="2000" dirty="0">
                <a:solidFill>
                  <a:srgbClr val="3F8271"/>
                </a:solidFill>
              </a:rPr>
              <a:t>, early warning</a:t>
            </a:r>
          </a:p>
          <a:p>
            <a:pPr lvl="1">
              <a:spcBef>
                <a:spcPts val="300"/>
              </a:spcBef>
              <a:buFont typeface="Arial" panose="020B0604020202020204" pitchFamily="34" charset="0"/>
              <a:buChar char="−"/>
            </a:pPr>
            <a:r>
              <a:rPr lang="en-GB" sz="2000" dirty="0" smtClean="0">
                <a:solidFill>
                  <a:srgbClr val="3F8271"/>
                </a:solidFill>
              </a:rPr>
              <a:t> Market </a:t>
            </a:r>
            <a:r>
              <a:rPr lang="en-GB" sz="2000" dirty="0">
                <a:solidFill>
                  <a:srgbClr val="3F8271"/>
                </a:solidFill>
              </a:rPr>
              <a:t>prices, locations</a:t>
            </a:r>
          </a:p>
          <a:p>
            <a:pPr lvl="1">
              <a:spcBef>
                <a:spcPts val="300"/>
              </a:spcBef>
              <a:buFont typeface="Arial" panose="020B0604020202020204" pitchFamily="34" charset="0"/>
              <a:buChar char="−"/>
            </a:pPr>
            <a:r>
              <a:rPr lang="en-GB" sz="2000" dirty="0" smtClean="0">
                <a:solidFill>
                  <a:srgbClr val="3F8271"/>
                </a:solidFill>
              </a:rPr>
              <a:t> Best practice advice</a:t>
            </a:r>
            <a:endParaRPr lang="en-GB" sz="2000" dirty="0">
              <a:solidFill>
                <a:srgbClr val="3F8271"/>
              </a:solidFill>
            </a:endParaRPr>
          </a:p>
          <a:p>
            <a:pPr lvl="1">
              <a:spcBef>
                <a:spcPts val="300"/>
              </a:spcBef>
              <a:buFont typeface="Arial" panose="020B0604020202020204" pitchFamily="34" charset="0"/>
              <a:buChar char="−"/>
            </a:pPr>
            <a:r>
              <a:rPr lang="en-GB" sz="2000" dirty="0" smtClean="0">
                <a:solidFill>
                  <a:srgbClr val="3F8271"/>
                </a:solidFill>
              </a:rPr>
              <a:t> Crop </a:t>
            </a:r>
            <a:r>
              <a:rPr lang="en-GB" sz="2000" dirty="0">
                <a:solidFill>
                  <a:srgbClr val="3F8271"/>
                </a:solidFill>
              </a:rPr>
              <a:t>health, pests and </a:t>
            </a:r>
            <a:r>
              <a:rPr lang="en-GB" sz="2000" dirty="0" smtClean="0">
                <a:solidFill>
                  <a:srgbClr val="3F8271"/>
                </a:solidFill>
              </a:rPr>
              <a:t>disease</a:t>
            </a:r>
          </a:p>
          <a:p>
            <a:pPr lvl="1">
              <a:spcBef>
                <a:spcPts val="300"/>
              </a:spcBef>
              <a:buFont typeface="Arial" panose="020B0604020202020204" pitchFamily="34" charset="0"/>
              <a:buChar char="−"/>
            </a:pPr>
            <a:r>
              <a:rPr lang="en-GB" sz="2000" dirty="0" smtClean="0">
                <a:solidFill>
                  <a:srgbClr val="3F8271"/>
                </a:solidFill>
              </a:rPr>
              <a:t> Input supplies </a:t>
            </a:r>
          </a:p>
          <a:p>
            <a:pPr lvl="1">
              <a:spcBef>
                <a:spcPts val="300"/>
              </a:spcBef>
              <a:buFont typeface="Arial" panose="020B0604020202020204" pitchFamily="34" charset="0"/>
              <a:buChar char="−"/>
            </a:pPr>
            <a:r>
              <a:rPr lang="en-GB" sz="2000" dirty="0" smtClean="0">
                <a:solidFill>
                  <a:srgbClr val="3F8271"/>
                </a:solidFill>
              </a:rPr>
              <a:t> Animal health and husbandry</a:t>
            </a:r>
            <a:endParaRPr lang="en-GB" sz="2000" dirty="0">
              <a:solidFill>
                <a:srgbClr val="3F8271"/>
              </a:solidFill>
            </a:endParaRPr>
          </a:p>
          <a:p>
            <a:pPr lvl="1">
              <a:spcBef>
                <a:spcPts val="300"/>
              </a:spcBef>
              <a:buFont typeface="Arial" panose="020B0604020202020204" pitchFamily="34" charset="0"/>
              <a:buChar char="−"/>
            </a:pPr>
            <a:r>
              <a:rPr lang="en-GB" sz="2000" dirty="0" smtClean="0">
                <a:solidFill>
                  <a:srgbClr val="3F8271"/>
                </a:solidFill>
              </a:rPr>
              <a:t> Crop Calendar-based </a:t>
            </a:r>
            <a:r>
              <a:rPr lang="en-GB" sz="2000" dirty="0">
                <a:solidFill>
                  <a:srgbClr val="3F8271"/>
                </a:solidFill>
              </a:rPr>
              <a:t>advice</a:t>
            </a:r>
          </a:p>
          <a:p>
            <a:pPr lvl="1">
              <a:spcBef>
                <a:spcPts val="300"/>
              </a:spcBef>
              <a:buFont typeface="Arial" panose="020B0604020202020204" pitchFamily="34" charset="0"/>
              <a:buChar char="−"/>
            </a:pPr>
            <a:r>
              <a:rPr lang="en-GB" sz="2000" dirty="0" smtClean="0">
                <a:solidFill>
                  <a:srgbClr val="3F8271"/>
                </a:solidFill>
              </a:rPr>
              <a:t> Finance</a:t>
            </a:r>
            <a:r>
              <a:rPr lang="en-GB" sz="2000" dirty="0">
                <a:solidFill>
                  <a:srgbClr val="3F8271"/>
                </a:solidFill>
              </a:rPr>
              <a:t>, credit and </a:t>
            </a:r>
            <a:r>
              <a:rPr lang="en-GB" sz="2000" dirty="0" smtClean="0">
                <a:solidFill>
                  <a:srgbClr val="3F8271"/>
                </a:solidFill>
              </a:rPr>
              <a:t>insurance</a:t>
            </a:r>
          </a:p>
          <a:p>
            <a:pPr lvl="1">
              <a:spcBef>
                <a:spcPts val="300"/>
              </a:spcBef>
              <a:buFont typeface="Arial" panose="020B0604020202020204" pitchFamily="34" charset="0"/>
              <a:buChar char="−"/>
            </a:pPr>
            <a:r>
              <a:rPr lang="en-GB" sz="2000" dirty="0" smtClean="0">
                <a:solidFill>
                  <a:srgbClr val="3F8271"/>
                </a:solidFill>
              </a:rPr>
              <a:t> Nutrition</a:t>
            </a:r>
          </a:p>
          <a:p>
            <a:pPr lvl="1">
              <a:spcBef>
                <a:spcPts val="300"/>
              </a:spcBef>
              <a:buFont typeface="Arial" panose="020B0604020202020204" pitchFamily="34" charset="0"/>
              <a:buChar char="−"/>
            </a:pPr>
            <a:r>
              <a:rPr lang="en-GB" sz="2000" dirty="0" smtClean="0">
                <a:solidFill>
                  <a:srgbClr val="3F8271"/>
                </a:solidFill>
              </a:rPr>
              <a:t> Health</a:t>
            </a:r>
            <a:endParaRPr lang="en-IN" sz="2000" dirty="0">
              <a:solidFill>
                <a:srgbClr val="3F8271"/>
              </a:solidFill>
            </a:endParaRPr>
          </a:p>
        </p:txBody>
      </p:sp>
      <p:sp>
        <p:nvSpPr>
          <p:cNvPr id="4" name="Text Placeholder 3"/>
          <p:cNvSpPr>
            <a:spLocks noGrp="1"/>
          </p:cNvSpPr>
          <p:nvPr>
            <p:ph type="body" sz="quarter" idx="12"/>
          </p:nvPr>
        </p:nvSpPr>
        <p:spPr>
          <a:xfrm>
            <a:off x="251520" y="260648"/>
            <a:ext cx="6624736" cy="504056"/>
          </a:xfrm>
        </p:spPr>
        <p:txBody>
          <a:bodyPr>
            <a:noAutofit/>
          </a:bodyPr>
          <a:lstStyle/>
          <a:p>
            <a:pPr marL="0" indent="0">
              <a:spcBef>
                <a:spcPct val="0"/>
              </a:spcBef>
            </a:pPr>
            <a:r>
              <a:rPr lang="en-IN" sz="3600" dirty="0" smtClean="0">
                <a:solidFill>
                  <a:schemeClr val="tx1"/>
                </a:solidFill>
                <a:ea typeface="+mj-ea"/>
                <a:cs typeface="+mj-cs"/>
              </a:rPr>
              <a:t>What have we learned (3)?</a:t>
            </a:r>
          </a:p>
          <a:p>
            <a:pPr marL="0" indent="0">
              <a:spcBef>
                <a:spcPct val="0"/>
              </a:spcBef>
            </a:pPr>
            <a:r>
              <a:rPr lang="en-IN" sz="3600" dirty="0" smtClean="0">
                <a:solidFill>
                  <a:schemeClr val="tx1"/>
                </a:solidFill>
                <a:ea typeface="+mj-ea"/>
                <a:cs typeface="+mj-cs"/>
              </a:rPr>
              <a:t>Leveraging the power of mobile</a:t>
            </a:r>
            <a:endParaRPr lang="en-IN" sz="3600" dirty="0">
              <a:solidFill>
                <a:schemeClr val="tx1"/>
              </a:solidFill>
              <a:ea typeface="+mj-ea"/>
              <a:cs typeface="+mj-cs"/>
            </a:endParaRPr>
          </a:p>
        </p:txBody>
      </p:sp>
    </p:spTree>
    <p:extLst>
      <p:ext uri="{BB962C8B-B14F-4D97-AF65-F5344CB8AC3E}">
        <p14:creationId xmlns="" xmlns:p14="http://schemas.microsoft.com/office/powerpoint/2010/main" val="3538496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Picture 6"/>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5220072" y="4941168"/>
            <a:ext cx="2382837" cy="15892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19872" y="3599345"/>
            <a:ext cx="2428748" cy="18215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9750" y="476672"/>
            <a:ext cx="7937369" cy="838200"/>
          </a:xfrm>
        </p:spPr>
        <p:txBody>
          <a:bodyPr>
            <a:normAutofit/>
          </a:bodyPr>
          <a:lstStyle/>
          <a:p>
            <a:pPr algn="l"/>
            <a:r>
              <a:rPr lang="en-GB" sz="3600" dirty="0" smtClean="0"/>
              <a:t>The perfect storm……</a:t>
            </a:r>
            <a:endParaRPr lang="en-GB" sz="3600" dirty="0"/>
          </a:p>
        </p:txBody>
      </p:sp>
      <p:pic>
        <p:nvPicPr>
          <p:cNvPr id="24579" name="Picture 3"/>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1937493" y="2630152"/>
            <a:ext cx="2182621" cy="17099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4581" name="Picture 5"/>
          <p:cNvPicPr>
            <a:picLocks noChangeAspect="1" noChangeArrowheads="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498659" y="1554072"/>
            <a:ext cx="2390895" cy="1794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871080" y="1683384"/>
            <a:ext cx="2512867" cy="369332"/>
          </a:xfrm>
          <a:prstGeom prst="rect">
            <a:avLst/>
          </a:prstGeom>
          <a:noFill/>
        </p:spPr>
        <p:txBody>
          <a:bodyPr wrap="none" rtlCol="0">
            <a:spAutoFit/>
          </a:bodyPr>
          <a:lstStyle/>
          <a:p>
            <a:r>
              <a:rPr lang="en-GB" b="1" i="1" dirty="0" smtClean="0">
                <a:solidFill>
                  <a:srgbClr val="3F8271"/>
                </a:solidFill>
              </a:rPr>
              <a:t>Growing world population</a:t>
            </a:r>
            <a:endParaRPr lang="en-GB" b="1" i="1" dirty="0">
              <a:solidFill>
                <a:srgbClr val="3F8271"/>
              </a:solidFill>
            </a:endParaRPr>
          </a:p>
        </p:txBody>
      </p:sp>
      <p:sp>
        <p:nvSpPr>
          <p:cNvPr id="9" name="TextBox 8"/>
          <p:cNvSpPr txBox="1"/>
          <p:nvPr/>
        </p:nvSpPr>
        <p:spPr>
          <a:xfrm>
            <a:off x="4120114" y="2979240"/>
            <a:ext cx="1547988" cy="369332"/>
          </a:xfrm>
          <a:prstGeom prst="rect">
            <a:avLst/>
          </a:prstGeom>
          <a:noFill/>
        </p:spPr>
        <p:txBody>
          <a:bodyPr wrap="none" rtlCol="0">
            <a:spAutoFit/>
          </a:bodyPr>
          <a:lstStyle/>
          <a:p>
            <a:r>
              <a:rPr lang="en-GB" b="1" i="1" dirty="0" smtClean="0">
                <a:solidFill>
                  <a:srgbClr val="3F8271"/>
                </a:solidFill>
              </a:rPr>
              <a:t>Climate change</a:t>
            </a:r>
            <a:endParaRPr lang="en-GB" b="1" i="1" dirty="0">
              <a:solidFill>
                <a:srgbClr val="3F8271"/>
              </a:solidFill>
            </a:endParaRPr>
          </a:p>
        </p:txBody>
      </p:sp>
      <p:sp>
        <p:nvSpPr>
          <p:cNvPr id="10" name="TextBox 9"/>
          <p:cNvSpPr txBox="1"/>
          <p:nvPr/>
        </p:nvSpPr>
        <p:spPr>
          <a:xfrm>
            <a:off x="3630226" y="5832320"/>
            <a:ext cx="1529906" cy="369332"/>
          </a:xfrm>
          <a:prstGeom prst="rect">
            <a:avLst/>
          </a:prstGeom>
          <a:noFill/>
        </p:spPr>
        <p:txBody>
          <a:bodyPr wrap="none" rtlCol="0">
            <a:spAutoFit/>
          </a:bodyPr>
          <a:lstStyle/>
          <a:p>
            <a:r>
              <a:rPr lang="en-GB" b="1" i="1" dirty="0" smtClean="0">
                <a:solidFill>
                  <a:srgbClr val="3F8271"/>
                </a:solidFill>
              </a:rPr>
              <a:t>Water shortage</a:t>
            </a:r>
            <a:endParaRPr lang="en-GB" b="1" i="1" dirty="0">
              <a:solidFill>
                <a:srgbClr val="3F8271"/>
              </a:solidFill>
            </a:endParaRPr>
          </a:p>
        </p:txBody>
      </p:sp>
      <p:sp>
        <p:nvSpPr>
          <p:cNvPr id="12" name="TextBox 11"/>
          <p:cNvSpPr txBox="1"/>
          <p:nvPr/>
        </p:nvSpPr>
        <p:spPr>
          <a:xfrm>
            <a:off x="419263" y="4709467"/>
            <a:ext cx="3700851" cy="369332"/>
          </a:xfrm>
          <a:prstGeom prst="rect">
            <a:avLst/>
          </a:prstGeom>
          <a:noFill/>
        </p:spPr>
        <p:txBody>
          <a:bodyPr wrap="square" rtlCol="0">
            <a:spAutoFit/>
          </a:bodyPr>
          <a:lstStyle/>
          <a:p>
            <a:r>
              <a:rPr lang="en-GB" b="1" i="1" dirty="0" smtClean="0">
                <a:solidFill>
                  <a:srgbClr val="3F8271"/>
                </a:solidFill>
              </a:rPr>
              <a:t>Dwindling mineral resources</a:t>
            </a:r>
            <a:endParaRPr lang="en-GB" b="1" i="1" dirty="0">
              <a:solidFill>
                <a:srgbClr val="3F8271"/>
              </a:solidFill>
            </a:endParaRPr>
          </a:p>
        </p:txBody>
      </p:sp>
    </p:spTree>
    <p:extLst>
      <p:ext uri="{BB962C8B-B14F-4D97-AF65-F5344CB8AC3E}">
        <p14:creationId xmlns="" xmlns:p14="http://schemas.microsoft.com/office/powerpoint/2010/main" val="3696954587"/>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229600" cy="936104"/>
          </a:xfrm>
        </p:spPr>
        <p:txBody>
          <a:bodyPr>
            <a:normAutofit/>
          </a:bodyPr>
          <a:lstStyle/>
          <a:p>
            <a:pPr algn="l"/>
            <a:r>
              <a:rPr lang="en-GB" sz="3600" dirty="0" smtClean="0"/>
              <a:t>By 2050….</a:t>
            </a:r>
            <a:endParaRPr lang="en-GB" sz="3600" dirty="0"/>
          </a:p>
        </p:txBody>
      </p:sp>
      <p:sp>
        <p:nvSpPr>
          <p:cNvPr id="3" name="Text Placeholder 2"/>
          <p:cNvSpPr>
            <a:spLocks noGrp="1"/>
          </p:cNvSpPr>
          <p:nvPr>
            <p:ph type="body" sz="quarter" idx="10"/>
          </p:nvPr>
        </p:nvSpPr>
        <p:spPr>
          <a:xfrm>
            <a:off x="467544" y="1556792"/>
            <a:ext cx="8531696" cy="4581525"/>
          </a:xfrm>
        </p:spPr>
        <p:txBody>
          <a:bodyPr>
            <a:normAutofit fontScale="92500" lnSpcReduction="20000"/>
          </a:bodyPr>
          <a:lstStyle/>
          <a:p>
            <a:pPr marL="285750" indent="-285750">
              <a:spcAft>
                <a:spcPts val="300"/>
              </a:spcAft>
            </a:pPr>
            <a:r>
              <a:rPr lang="en-GB" sz="2400" dirty="0">
                <a:solidFill>
                  <a:srgbClr val="3F8271"/>
                </a:solidFill>
              </a:rPr>
              <a:t>There will be </a:t>
            </a:r>
            <a:r>
              <a:rPr lang="en-GB" sz="2400" dirty="0" smtClean="0">
                <a:solidFill>
                  <a:srgbClr val="3F8271"/>
                </a:solidFill>
              </a:rPr>
              <a:t>over 9 billion </a:t>
            </a:r>
            <a:r>
              <a:rPr lang="en-GB" sz="2400" dirty="0">
                <a:solidFill>
                  <a:srgbClr val="3F8271"/>
                </a:solidFill>
              </a:rPr>
              <a:t>people on the planet</a:t>
            </a:r>
          </a:p>
          <a:p>
            <a:pPr marL="285750" indent="-285750">
              <a:spcAft>
                <a:spcPts val="300"/>
              </a:spcAft>
            </a:pPr>
            <a:r>
              <a:rPr lang="en-GB" sz="2400" dirty="0">
                <a:solidFill>
                  <a:srgbClr val="3F8271"/>
                </a:solidFill>
              </a:rPr>
              <a:t>We will need to produce 60% more food </a:t>
            </a:r>
          </a:p>
          <a:p>
            <a:pPr marL="285750" indent="-285750">
              <a:spcAft>
                <a:spcPts val="300"/>
              </a:spcAft>
            </a:pPr>
            <a:r>
              <a:rPr lang="en-GB" sz="2400" dirty="0">
                <a:solidFill>
                  <a:srgbClr val="3F8271"/>
                </a:solidFill>
              </a:rPr>
              <a:t>Over 60% of the population will be living in cities</a:t>
            </a:r>
          </a:p>
          <a:p>
            <a:pPr marL="285750" indent="-285750">
              <a:spcAft>
                <a:spcPts val="300"/>
              </a:spcAft>
            </a:pPr>
            <a:r>
              <a:rPr lang="en-GB" sz="2400" dirty="0">
                <a:solidFill>
                  <a:srgbClr val="3F8271"/>
                </a:solidFill>
              </a:rPr>
              <a:t>Nearly 40% of the population will be under 18</a:t>
            </a:r>
          </a:p>
          <a:p>
            <a:pPr marL="285750" indent="-285750">
              <a:spcAft>
                <a:spcPts val="300"/>
              </a:spcAft>
              <a:buNone/>
            </a:pPr>
            <a:r>
              <a:rPr lang="en-GB" sz="3000" b="1" dirty="0">
                <a:latin typeface="+mj-lt"/>
                <a:ea typeface="+mj-ea"/>
                <a:cs typeface="+mj-cs"/>
              </a:rPr>
              <a:t>But….</a:t>
            </a:r>
          </a:p>
          <a:p>
            <a:pPr marL="285750" indent="-285750">
              <a:spcAft>
                <a:spcPts val="300"/>
              </a:spcAft>
            </a:pPr>
            <a:r>
              <a:rPr lang="en-GB" sz="2400" dirty="0">
                <a:solidFill>
                  <a:srgbClr val="3F8271"/>
                </a:solidFill>
              </a:rPr>
              <a:t>40% of the population will still be working in agriculture</a:t>
            </a:r>
          </a:p>
          <a:p>
            <a:pPr marL="285750" indent="-285750">
              <a:spcAft>
                <a:spcPts val="300"/>
              </a:spcAft>
            </a:pPr>
            <a:r>
              <a:rPr lang="en-GB" sz="2400" dirty="0">
                <a:solidFill>
                  <a:srgbClr val="3F8271"/>
                </a:solidFill>
              </a:rPr>
              <a:t>Smallholders and family farms will produce over 70% of world food</a:t>
            </a:r>
          </a:p>
          <a:p>
            <a:pPr marL="285750" indent="-285750">
              <a:spcAft>
                <a:spcPts val="300"/>
              </a:spcAft>
            </a:pPr>
            <a:r>
              <a:rPr lang="en-GB" sz="2400" dirty="0">
                <a:solidFill>
                  <a:srgbClr val="3F8271"/>
                </a:solidFill>
              </a:rPr>
              <a:t>Over 1 billion people will still be at risk of malnutrition and hunger</a:t>
            </a:r>
          </a:p>
          <a:p>
            <a:endParaRPr lang="en-GB" sz="2000" dirty="0"/>
          </a:p>
          <a:p>
            <a:pPr marL="0" indent="0">
              <a:buNone/>
            </a:pPr>
            <a:r>
              <a:rPr lang="en-GB" sz="2600" i="1" dirty="0" smtClean="0"/>
              <a:t>“Increasing smallholder farmers’ productivity and access to markets can have a profound impact on the livelihoods and general prosperity of literally millions of the world’s poor” </a:t>
            </a:r>
            <a:r>
              <a:rPr lang="en-GB" sz="2600" b="1" i="1" dirty="0" smtClean="0"/>
              <a:t>– World Bank</a:t>
            </a:r>
            <a:endParaRPr lang="en-GB" sz="2600" b="1" i="1" dirty="0"/>
          </a:p>
        </p:txBody>
      </p:sp>
    </p:spTree>
    <p:extLst>
      <p:ext uri="{BB962C8B-B14F-4D97-AF65-F5344CB8AC3E}">
        <p14:creationId xmlns="" xmlns:p14="http://schemas.microsoft.com/office/powerpoint/2010/main" val="428962335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452" y="404664"/>
            <a:ext cx="7937369" cy="838200"/>
          </a:xfrm>
        </p:spPr>
        <p:txBody>
          <a:bodyPr>
            <a:noAutofit/>
          </a:bodyPr>
          <a:lstStyle/>
          <a:p>
            <a:pPr algn="l"/>
            <a:r>
              <a:rPr lang="en-GB" sz="3600" dirty="0" smtClean="0"/>
              <a:t>Greater competition for land use</a:t>
            </a:r>
            <a:endParaRPr lang="en-GB" sz="3600" dirty="0"/>
          </a:p>
        </p:txBody>
      </p:sp>
      <p:grpSp>
        <p:nvGrpSpPr>
          <p:cNvPr id="3" name="Group 2"/>
          <p:cNvGrpSpPr/>
          <p:nvPr/>
        </p:nvGrpSpPr>
        <p:grpSpPr>
          <a:xfrm>
            <a:off x="304452" y="1525460"/>
            <a:ext cx="8535097" cy="4223972"/>
            <a:chOff x="455836" y="1525460"/>
            <a:chExt cx="8535097" cy="4223972"/>
          </a:xfrm>
        </p:grpSpPr>
        <p:pic>
          <p:nvPicPr>
            <p:cNvPr id="24578" name="Picture 2"/>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474477" y="3714752"/>
              <a:ext cx="2677271" cy="20346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4583" name="Picture 7" descr="http://t0.gstatic.com/images?q=tbn:ANd9GcRVFMYC_bj2S2shLXCm44pBwbzHW6a7ADP4N9PbrATib2QO21fFHA"/>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455836" y="1543844"/>
              <a:ext cx="2695912" cy="2046112"/>
            </a:xfrm>
            <a:prstGeom prst="rect">
              <a:avLst/>
            </a:prstGeom>
            <a:noFill/>
            <a:extLst>
              <a:ext uri="{909E8E84-426E-40DD-AFC4-6F175D3DCCD1}">
                <a14:hiddenFill xmlns="" xmlns:a14="http://schemas.microsoft.com/office/drawing/2010/main">
                  <a:solidFill>
                    <a:srgbClr val="FFFFFF"/>
                  </a:solidFill>
                </a14:hiddenFill>
              </a:ext>
            </a:extLst>
          </p:spPr>
        </p:pic>
        <p:pic>
          <p:nvPicPr>
            <p:cNvPr id="24584" name="Picture 8"/>
            <p:cNvPicPr>
              <a:picLocks noChangeAspect="1" noChangeArrowheads="1"/>
            </p:cNvPicPr>
            <p:nvPr/>
          </p:nvPicPr>
          <p:blipFill>
            <a:blip r:embed="rId4" cstate="print">
              <a:extLst>
                <a:ext uri="{28A0092B-C50C-407E-A947-70E740481C1C}">
                  <a14:useLocalDpi xmlns="" xmlns:a14="http://schemas.microsoft.com/office/drawing/2010/main"/>
                </a:ext>
              </a:extLst>
            </a:blip>
            <a:srcRect/>
            <a:stretch>
              <a:fillRect/>
            </a:stretch>
          </p:blipFill>
          <p:spPr bwMode="auto">
            <a:xfrm>
              <a:off x="3330494" y="1525460"/>
              <a:ext cx="2821649" cy="20348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4585" name="Picture 9"/>
            <p:cNvPicPr>
              <a:picLocks noChangeAspect="1" noChangeArrowheads="1"/>
            </p:cNvPicPr>
            <p:nvPr/>
          </p:nvPicPr>
          <p:blipFill>
            <a:blip r:embed="rId5" cstate="print">
              <a:extLst>
                <a:ext uri="{28A0092B-C50C-407E-A947-70E740481C1C}">
                  <a14:useLocalDpi xmlns="" xmlns:a14="http://schemas.microsoft.com/office/drawing/2010/main"/>
                </a:ext>
              </a:extLst>
            </a:blip>
            <a:srcRect/>
            <a:stretch>
              <a:fillRect/>
            </a:stretch>
          </p:blipFill>
          <p:spPr bwMode="auto">
            <a:xfrm>
              <a:off x="6295020" y="1525460"/>
              <a:ext cx="2695912" cy="1993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4587" name="Picture 11" descr="http://t2.gstatic.com/images?q=tbn:ANd9GcRELfZshDfYAV03yGiPxXfMl4OyYvKuqnfPpCYWlxxo1oAsxDUxU_BgmdBCCg"/>
            <p:cNvPicPr>
              <a:picLocks noChangeAspect="1" noChangeArrowheads="1"/>
            </p:cNvPicPr>
            <p:nvPr/>
          </p:nvPicPr>
          <p:blipFill>
            <a:blip r:embed="rId6" cstate="print">
              <a:extLst>
                <a:ext uri="{28A0092B-C50C-407E-A947-70E740481C1C}">
                  <a14:useLocalDpi xmlns="" xmlns:a14="http://schemas.microsoft.com/office/drawing/2010/main"/>
                </a:ext>
              </a:extLst>
            </a:blip>
            <a:srcRect/>
            <a:stretch>
              <a:fillRect/>
            </a:stretch>
          </p:blipFill>
          <p:spPr bwMode="auto">
            <a:xfrm>
              <a:off x="3335894" y="3714752"/>
              <a:ext cx="2816249" cy="2034680"/>
            </a:xfrm>
            <a:prstGeom prst="rect">
              <a:avLst/>
            </a:prstGeom>
            <a:noFill/>
            <a:extLst>
              <a:ext uri="{909E8E84-426E-40DD-AFC4-6F175D3DCCD1}">
                <a14:hiddenFill xmlns="" xmlns:a14="http://schemas.microsoft.com/office/drawing/2010/main">
                  <a:solidFill>
                    <a:srgbClr val="FFFFFF"/>
                  </a:solidFill>
                </a14:hiddenFill>
              </a:ext>
            </a:extLst>
          </p:spPr>
        </p:pic>
        <p:pic>
          <p:nvPicPr>
            <p:cNvPr id="24588" name="Picture 12"/>
            <p:cNvPicPr>
              <a:picLocks noChangeAspect="1" noChangeArrowheads="1"/>
            </p:cNvPicPr>
            <p:nvPr/>
          </p:nvPicPr>
          <p:blipFill>
            <a:blip r:embed="rId7" cstate="email">
              <a:extLst>
                <a:ext uri="{28A0092B-C50C-407E-A947-70E740481C1C}">
                  <a14:useLocalDpi xmlns="" xmlns:a14="http://schemas.microsoft.com/office/drawing/2010/main"/>
                </a:ext>
              </a:extLst>
            </a:blip>
            <a:srcRect/>
            <a:stretch>
              <a:fillRect/>
            </a:stretch>
          </p:blipFill>
          <p:spPr bwMode="auto">
            <a:xfrm>
              <a:off x="6295021" y="3714752"/>
              <a:ext cx="2695912" cy="20268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 xmlns:p14="http://schemas.microsoft.com/office/powerpoint/2010/main" val="533873782"/>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552" y="548680"/>
            <a:ext cx="8421848" cy="914400"/>
          </a:xfrm>
        </p:spPr>
        <p:txBody>
          <a:bodyPr>
            <a:normAutofit/>
          </a:bodyPr>
          <a:lstStyle/>
          <a:p>
            <a:pPr algn="l"/>
            <a:r>
              <a:rPr lang="en-GB" sz="3600" dirty="0"/>
              <a:t>Man cannot live by cereals </a:t>
            </a:r>
            <a:r>
              <a:rPr lang="en-GB" sz="3600" dirty="0" smtClean="0"/>
              <a:t>alone</a:t>
            </a:r>
            <a:endParaRPr lang="en-GB" sz="3600" dirty="0"/>
          </a:p>
        </p:txBody>
      </p:sp>
      <p:pic>
        <p:nvPicPr>
          <p:cNvPr id="1026" name="Picture 2"/>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357158" y="1628800"/>
            <a:ext cx="2643206" cy="19383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3143240" y="3714752"/>
            <a:ext cx="2786082" cy="22860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2" name="Picture 8" descr="http://1.bp.blogspot.com/-BolGedu4mrU/T3vopdLQmUI/AAAAAAAABhY/wyglVGkkIAU/s640/rice_paddy.jpg"/>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6064265" y="1620253"/>
            <a:ext cx="2794015" cy="1938338"/>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t2.gstatic.com/images?q=tbn:ANd9GcTlJp3dKUxo3K1_gGcIg7mOSNwHZ2o_be65P5bw2oXt0aFR7L3g2Q"/>
          <p:cNvPicPr>
            <a:picLocks noChangeAspect="1" noChangeArrowheads="1"/>
          </p:cNvPicPr>
          <p:nvPr/>
        </p:nvPicPr>
        <p:blipFill>
          <a:blip r:embed="rId5" cstate="print">
            <a:extLst>
              <a:ext uri="{28A0092B-C50C-407E-A947-70E740481C1C}">
                <a14:useLocalDpi xmlns="" xmlns:a14="http://schemas.microsoft.com/office/drawing/2010/main"/>
              </a:ext>
            </a:extLst>
          </a:blip>
          <a:srcRect/>
          <a:stretch>
            <a:fillRect/>
          </a:stretch>
        </p:blipFill>
        <p:spPr bwMode="auto">
          <a:xfrm>
            <a:off x="357158" y="3714752"/>
            <a:ext cx="2643206" cy="2286016"/>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http://b4tea.com/wp-content/uploads/2009/08/tropical-fruits.jpg"/>
          <p:cNvPicPr>
            <a:picLocks noChangeAspect="1" noChangeArrowheads="1"/>
          </p:cNvPicPr>
          <p:nvPr/>
        </p:nvPicPr>
        <p:blipFill>
          <a:blip r:embed="rId6" cstate="email">
            <a:extLst>
              <a:ext uri="{28A0092B-C50C-407E-A947-70E740481C1C}">
                <a14:useLocalDpi xmlns="" xmlns:a14="http://schemas.microsoft.com/office/drawing/2010/main"/>
              </a:ext>
            </a:extLst>
          </a:blip>
          <a:srcRect/>
          <a:stretch>
            <a:fillRect/>
          </a:stretch>
        </p:blipFill>
        <p:spPr bwMode="auto">
          <a:xfrm>
            <a:off x="6072198" y="3714752"/>
            <a:ext cx="2786082" cy="2286016"/>
          </a:xfrm>
          <a:prstGeom prst="rect">
            <a:avLst/>
          </a:prstGeom>
          <a:noFill/>
          <a:extLst>
            <a:ext uri="{909E8E84-426E-40DD-AFC4-6F175D3DCCD1}">
              <a14:hiddenFill xmlns="" xmlns:a14="http://schemas.microsoft.com/office/drawing/2010/main">
                <a:solidFill>
                  <a:srgbClr val="FFFFFF"/>
                </a:solidFill>
              </a14:hiddenFill>
            </a:ext>
          </a:extLst>
        </p:spPr>
      </p:pic>
      <p:pic>
        <p:nvPicPr>
          <p:cNvPr id="2055" name="Picture 7"/>
          <p:cNvPicPr>
            <a:picLocks noChangeAspect="1" noChangeArrowheads="1"/>
          </p:cNvPicPr>
          <p:nvPr/>
        </p:nvPicPr>
        <p:blipFill>
          <a:blip r:embed="rId7" cstate="email">
            <a:extLst>
              <a:ext uri="{28A0092B-C50C-407E-A947-70E740481C1C}">
                <a14:useLocalDpi xmlns="" xmlns:a14="http://schemas.microsoft.com/office/drawing/2010/main"/>
              </a:ext>
            </a:extLst>
          </a:blip>
          <a:srcRect/>
          <a:stretch>
            <a:fillRect/>
          </a:stretch>
        </p:blipFill>
        <p:spPr bwMode="auto">
          <a:xfrm>
            <a:off x="3143240" y="1628800"/>
            <a:ext cx="2786082" cy="19383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14853431"/>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fade">
                                      <p:cBhvr>
                                        <p:cTn id="12" dur="500"/>
                                        <p:tgtEl>
                                          <p:spTgt spid="20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5"/>
                                        </p:tgtEl>
                                        <p:attrNameLst>
                                          <p:attrName>style.visibility</p:attrName>
                                        </p:attrNameLst>
                                      </p:cBhvr>
                                      <p:to>
                                        <p:strVal val="visible"/>
                                      </p:to>
                                    </p:set>
                                    <p:animEffect transition="in" filter="fade">
                                      <p:cBhvr>
                                        <p:cTn id="17"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8421848" cy="914400"/>
          </a:xfrm>
        </p:spPr>
        <p:txBody>
          <a:bodyPr>
            <a:normAutofit/>
          </a:bodyPr>
          <a:lstStyle/>
          <a:p>
            <a:pPr algn="l"/>
            <a:r>
              <a:rPr lang="en-GB" sz="3600" dirty="0" smtClean="0"/>
              <a:t>Landscape challenges</a:t>
            </a:r>
            <a:endParaRPr lang="en-GB" sz="3600" dirty="0"/>
          </a:p>
        </p:txBody>
      </p:sp>
      <p:sp>
        <p:nvSpPr>
          <p:cNvPr id="3" name="Content Placeholder 2"/>
          <p:cNvSpPr>
            <a:spLocks noGrp="1"/>
          </p:cNvSpPr>
          <p:nvPr>
            <p:ph idx="1"/>
          </p:nvPr>
        </p:nvSpPr>
        <p:spPr/>
        <p:txBody>
          <a:bodyPr>
            <a:normAutofit fontScale="92500"/>
          </a:bodyPr>
          <a:lstStyle/>
          <a:p>
            <a:r>
              <a:rPr lang="en-GB" dirty="0" smtClean="0">
                <a:solidFill>
                  <a:srgbClr val="3F8271"/>
                </a:solidFill>
              </a:rPr>
              <a:t>Multiple &amp; complex interactions (soil, water, crops, animals, humans, biodiversity, ecology)</a:t>
            </a:r>
          </a:p>
          <a:p>
            <a:r>
              <a:rPr lang="en-GB" dirty="0" smtClean="0">
                <a:solidFill>
                  <a:srgbClr val="3F8271"/>
                </a:solidFill>
              </a:rPr>
              <a:t>Agriculture vs Ecosystem services</a:t>
            </a:r>
          </a:p>
          <a:p>
            <a:r>
              <a:rPr lang="en-GB" dirty="0" smtClean="0">
                <a:solidFill>
                  <a:srgbClr val="3F8271"/>
                </a:solidFill>
              </a:rPr>
              <a:t>Farm vs Non-Farm Occupations</a:t>
            </a:r>
          </a:p>
          <a:p>
            <a:r>
              <a:rPr lang="en-GB" dirty="0" smtClean="0">
                <a:solidFill>
                  <a:srgbClr val="3F8271"/>
                </a:solidFill>
              </a:rPr>
              <a:t>Cross-Border issues</a:t>
            </a:r>
          </a:p>
          <a:p>
            <a:r>
              <a:rPr lang="en-GB" dirty="0" smtClean="0">
                <a:solidFill>
                  <a:srgbClr val="3F8271"/>
                </a:solidFill>
              </a:rPr>
              <a:t>Government priorities and cooperation</a:t>
            </a:r>
          </a:p>
          <a:p>
            <a:r>
              <a:rPr lang="en-GB" dirty="0" smtClean="0">
                <a:solidFill>
                  <a:srgbClr val="3F8271"/>
                </a:solidFill>
              </a:rPr>
              <a:t>Need to make trade-offs and capture synergies</a:t>
            </a:r>
          </a:p>
          <a:p>
            <a:r>
              <a:rPr lang="en-GB" dirty="0" smtClean="0">
                <a:solidFill>
                  <a:srgbClr val="3F8271"/>
                </a:solidFill>
              </a:rPr>
              <a:t>Lack of good metrics</a:t>
            </a:r>
            <a:endParaRPr lang="en-GB" dirty="0">
              <a:solidFill>
                <a:srgbClr val="3F8271"/>
              </a:solidFill>
            </a:endParaRPr>
          </a:p>
        </p:txBody>
      </p:sp>
    </p:spTree>
    <p:extLst>
      <p:ext uri="{BB962C8B-B14F-4D97-AF65-F5344CB8AC3E}">
        <p14:creationId xmlns="" xmlns:p14="http://schemas.microsoft.com/office/powerpoint/2010/main" val="2757628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6840760" cy="914400"/>
          </a:xfrm>
        </p:spPr>
        <p:txBody>
          <a:bodyPr>
            <a:noAutofit/>
          </a:bodyPr>
          <a:lstStyle/>
          <a:p>
            <a:pPr algn="l"/>
            <a:r>
              <a:rPr lang="en-GB" sz="3200" dirty="0" smtClean="0"/>
              <a:t>Sustainable </a:t>
            </a:r>
            <a:r>
              <a:rPr lang="en-GB" sz="3200" dirty="0"/>
              <a:t>improvements to incomes, food security and the environment</a:t>
            </a:r>
          </a:p>
        </p:txBody>
      </p:sp>
      <p:sp>
        <p:nvSpPr>
          <p:cNvPr id="3" name="Content Placeholder 2"/>
          <p:cNvSpPr>
            <a:spLocks noGrp="1"/>
          </p:cNvSpPr>
          <p:nvPr>
            <p:ph idx="1"/>
          </p:nvPr>
        </p:nvSpPr>
        <p:spPr>
          <a:xfrm>
            <a:off x="395536" y="1844824"/>
            <a:ext cx="8363272" cy="4704928"/>
          </a:xfrm>
        </p:spPr>
        <p:txBody>
          <a:bodyPr>
            <a:noAutofit/>
          </a:bodyPr>
          <a:lstStyle/>
          <a:p>
            <a:pPr>
              <a:spcBef>
                <a:spcPts val="1800"/>
              </a:spcBef>
            </a:pPr>
            <a:r>
              <a:rPr lang="en-GB" dirty="0">
                <a:solidFill>
                  <a:srgbClr val="3F8271"/>
                </a:solidFill>
              </a:rPr>
              <a:t>Increase smallholder productivity</a:t>
            </a:r>
          </a:p>
          <a:p>
            <a:pPr>
              <a:spcBef>
                <a:spcPts val="1800"/>
              </a:spcBef>
            </a:pPr>
            <a:r>
              <a:rPr lang="en-GB" dirty="0" smtClean="0">
                <a:solidFill>
                  <a:srgbClr val="3F8271"/>
                </a:solidFill>
              </a:rPr>
              <a:t>Scale-out </a:t>
            </a:r>
            <a:r>
              <a:rPr lang="en-GB" dirty="0">
                <a:solidFill>
                  <a:srgbClr val="3F8271"/>
                </a:solidFill>
              </a:rPr>
              <a:t>integrated management approaches</a:t>
            </a:r>
          </a:p>
          <a:p>
            <a:pPr>
              <a:spcBef>
                <a:spcPts val="1800"/>
              </a:spcBef>
            </a:pPr>
            <a:r>
              <a:rPr lang="en-GB" dirty="0" smtClean="0">
                <a:solidFill>
                  <a:srgbClr val="3F8271"/>
                </a:solidFill>
              </a:rPr>
              <a:t>Build </a:t>
            </a:r>
            <a:r>
              <a:rPr lang="en-GB" dirty="0">
                <a:solidFill>
                  <a:srgbClr val="3F8271"/>
                </a:solidFill>
              </a:rPr>
              <a:t>greater capacity for climate change resilience and adaptation</a:t>
            </a:r>
          </a:p>
          <a:p>
            <a:pPr>
              <a:spcBef>
                <a:spcPts val="1800"/>
              </a:spcBef>
            </a:pPr>
            <a:r>
              <a:rPr lang="en-GB" dirty="0" smtClean="0">
                <a:solidFill>
                  <a:srgbClr val="3F8271"/>
                </a:solidFill>
              </a:rPr>
              <a:t>Provide </a:t>
            </a:r>
            <a:r>
              <a:rPr lang="en-GB" dirty="0">
                <a:solidFill>
                  <a:srgbClr val="3F8271"/>
                </a:solidFill>
              </a:rPr>
              <a:t>good governance and policy support</a:t>
            </a:r>
          </a:p>
          <a:p>
            <a:pPr>
              <a:spcBef>
                <a:spcPts val="1800"/>
              </a:spcBef>
            </a:pPr>
            <a:r>
              <a:rPr lang="en-GB" dirty="0" smtClean="0">
                <a:solidFill>
                  <a:srgbClr val="3F8271"/>
                </a:solidFill>
              </a:rPr>
              <a:t>Improve </a:t>
            </a:r>
            <a:r>
              <a:rPr lang="en-GB" dirty="0">
                <a:solidFill>
                  <a:srgbClr val="3F8271"/>
                </a:solidFill>
              </a:rPr>
              <a:t>infrastructure and access</a:t>
            </a:r>
          </a:p>
          <a:p>
            <a:pPr marL="0" indent="0">
              <a:buNone/>
            </a:pPr>
            <a:endParaRPr lang="en-GB" sz="2000" dirty="0">
              <a:solidFill>
                <a:srgbClr val="3F8271"/>
              </a:solidFill>
            </a:endParaRPr>
          </a:p>
          <a:p>
            <a:pPr marL="0" indent="0">
              <a:buNone/>
            </a:pPr>
            <a:endParaRPr lang="en-GB" sz="2000" dirty="0">
              <a:solidFill>
                <a:srgbClr val="3F8271"/>
              </a:solidFill>
            </a:endParaRPr>
          </a:p>
        </p:txBody>
      </p:sp>
    </p:spTree>
    <p:extLst>
      <p:ext uri="{BB962C8B-B14F-4D97-AF65-F5344CB8AC3E}">
        <p14:creationId xmlns="" xmlns:p14="http://schemas.microsoft.com/office/powerpoint/2010/main" val="76850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8421848" cy="914400"/>
          </a:xfrm>
        </p:spPr>
        <p:txBody>
          <a:bodyPr>
            <a:normAutofit/>
          </a:bodyPr>
          <a:lstStyle/>
          <a:p>
            <a:pPr algn="l"/>
            <a:r>
              <a:rPr lang="en-GB" sz="3600" dirty="0" smtClean="0"/>
              <a:t>Increasing Productivity</a:t>
            </a:r>
            <a:endParaRPr lang="en-GB" sz="3600" dirty="0"/>
          </a:p>
        </p:txBody>
      </p:sp>
      <p:sp>
        <p:nvSpPr>
          <p:cNvPr id="3" name="Content Placeholder 2"/>
          <p:cNvSpPr>
            <a:spLocks noGrp="1"/>
          </p:cNvSpPr>
          <p:nvPr>
            <p:ph idx="1"/>
          </p:nvPr>
        </p:nvSpPr>
        <p:spPr>
          <a:xfrm>
            <a:off x="457200" y="1676400"/>
            <a:ext cx="8435280" cy="4449763"/>
          </a:xfrm>
        </p:spPr>
        <p:txBody>
          <a:bodyPr>
            <a:normAutofit/>
          </a:bodyPr>
          <a:lstStyle/>
          <a:p>
            <a:pPr marL="0" indent="0">
              <a:buNone/>
            </a:pPr>
            <a:r>
              <a:rPr lang="en-GB" b="1" dirty="0" smtClean="0">
                <a:solidFill>
                  <a:srgbClr val="3F8271"/>
                </a:solidFill>
              </a:rPr>
              <a:t>Close yield gaps and increase climate resilience through:</a:t>
            </a:r>
          </a:p>
          <a:p>
            <a:r>
              <a:rPr lang="en-GB" sz="3000" dirty="0" smtClean="0">
                <a:solidFill>
                  <a:srgbClr val="3F8271"/>
                </a:solidFill>
              </a:rPr>
              <a:t>Better soil fertility management</a:t>
            </a:r>
          </a:p>
          <a:p>
            <a:r>
              <a:rPr lang="en-GB" sz="3000" dirty="0">
                <a:solidFill>
                  <a:srgbClr val="3F8271"/>
                </a:solidFill>
              </a:rPr>
              <a:t>More effective water </a:t>
            </a:r>
            <a:r>
              <a:rPr lang="en-GB" sz="3000" dirty="0" smtClean="0">
                <a:solidFill>
                  <a:srgbClr val="3F8271"/>
                </a:solidFill>
              </a:rPr>
              <a:t>utilisation </a:t>
            </a:r>
          </a:p>
          <a:p>
            <a:r>
              <a:rPr lang="en-GB" sz="3000" dirty="0" smtClean="0">
                <a:solidFill>
                  <a:srgbClr val="3F8271"/>
                </a:solidFill>
              </a:rPr>
              <a:t>Preventing and adapting to </a:t>
            </a:r>
            <a:r>
              <a:rPr lang="en-GB" sz="3000" dirty="0" err="1">
                <a:solidFill>
                  <a:srgbClr val="3F8271"/>
                </a:solidFill>
              </a:rPr>
              <a:t>salinisation</a:t>
            </a:r>
            <a:endParaRPr lang="en-GB" sz="3000" dirty="0">
              <a:solidFill>
                <a:srgbClr val="3F8271"/>
              </a:solidFill>
            </a:endParaRPr>
          </a:p>
          <a:p>
            <a:r>
              <a:rPr lang="en-GB" sz="3000" dirty="0" smtClean="0">
                <a:solidFill>
                  <a:srgbClr val="3F8271"/>
                </a:solidFill>
              </a:rPr>
              <a:t>Improved access to better varieties and seeds</a:t>
            </a:r>
          </a:p>
          <a:p>
            <a:r>
              <a:rPr lang="en-GB" sz="3000" dirty="0" smtClean="0">
                <a:solidFill>
                  <a:srgbClr val="3F8271"/>
                </a:solidFill>
              </a:rPr>
              <a:t>Promoting greater crop diversity</a:t>
            </a:r>
          </a:p>
          <a:p>
            <a:r>
              <a:rPr lang="en-GB" sz="3000" dirty="0" smtClean="0">
                <a:solidFill>
                  <a:srgbClr val="3F8271"/>
                </a:solidFill>
              </a:rPr>
              <a:t>Losing less to pests, diseases and invasive weeds</a:t>
            </a:r>
          </a:p>
        </p:txBody>
      </p:sp>
    </p:spTree>
    <p:extLst>
      <p:ext uri="{BB962C8B-B14F-4D97-AF65-F5344CB8AC3E}">
        <p14:creationId xmlns="" xmlns:p14="http://schemas.microsoft.com/office/powerpoint/2010/main" val="3084153106"/>
      </p:ext>
    </p:extLst>
  </p:cSld>
  <p:clrMapOvr>
    <a:masterClrMapping/>
  </p:clrMapOvr>
</p:sld>
</file>

<file path=ppt/theme/theme1.xml><?xml version="1.0" encoding="utf-8"?>
<a:theme xmlns:a="http://schemas.openxmlformats.org/drawingml/2006/main" name="AIRCA powerpoint">
  <a:themeElements>
    <a:clrScheme name="AIRCA">
      <a:dk1>
        <a:srgbClr val="993300"/>
      </a:dk1>
      <a:lt1>
        <a:srgbClr val="CC9900"/>
      </a:lt1>
      <a:dk2>
        <a:srgbClr val="993333"/>
      </a:dk2>
      <a:lt2>
        <a:srgbClr val="EEECE1"/>
      </a:lt2>
      <a:accent1>
        <a:srgbClr val="3F8271"/>
      </a:accent1>
      <a:accent2>
        <a:srgbClr val="CC9900"/>
      </a:accent2>
      <a:accent3>
        <a:srgbClr val="993333"/>
      </a:accent3>
      <a:accent4>
        <a:srgbClr val="993300"/>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AIRCA powerpoint</Template>
  <TotalTime>2988</TotalTime>
  <Words>991</Words>
  <Application>Microsoft Office PowerPoint</Application>
  <PresentationFormat>On-screen Show (4:3)</PresentationFormat>
  <Paragraphs>141</Paragraphs>
  <Slides>20</Slides>
  <Notes>1</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AIRCA powerpoint</vt:lpstr>
      <vt:lpstr>Custom Design</vt:lpstr>
      <vt:lpstr>Transforming rural livelihoods and landscapes: sustainable improvements to incomes, food security and the environment</vt:lpstr>
      <vt:lpstr>Context</vt:lpstr>
      <vt:lpstr>The perfect storm……</vt:lpstr>
      <vt:lpstr>By 2050….</vt:lpstr>
      <vt:lpstr>Greater competition for land use</vt:lpstr>
      <vt:lpstr>Man cannot live by cereals alone</vt:lpstr>
      <vt:lpstr>Landscape challenges</vt:lpstr>
      <vt:lpstr>Sustainable improvements to incomes, food security and the environment</vt:lpstr>
      <vt:lpstr>Increasing Productivity</vt:lpstr>
      <vt:lpstr>Integrated Crop Management</vt:lpstr>
      <vt:lpstr>The Broader Context</vt:lpstr>
      <vt:lpstr>Ensure local support</vt:lpstr>
      <vt:lpstr>How Governments can help</vt:lpstr>
      <vt:lpstr> More viable communities </vt:lpstr>
      <vt:lpstr>AIRCA members have</vt:lpstr>
      <vt:lpstr>AIRCA’s Vision and Mission</vt:lpstr>
      <vt:lpstr>What can we contribute?</vt:lpstr>
      <vt:lpstr>What have we learned (1)? Food and nutrition security</vt:lpstr>
      <vt:lpstr>What have we learned (2) Improving livelihoods</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Simons, Sarah (CABI)</dc:creator>
  <cp:lastModifiedBy>Vee</cp:lastModifiedBy>
  <cp:revision>198</cp:revision>
  <dcterms:created xsi:type="dcterms:W3CDTF">2012-10-26T13:14:49Z</dcterms:created>
  <dcterms:modified xsi:type="dcterms:W3CDTF">2016-02-01T06:29:05Z</dcterms:modified>
</cp:coreProperties>
</file>